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Poppins Bold" charset="1" panose="00000800000000000000"/>
      <p:regular r:id="rId39"/>
    </p:embeddedFont>
    <p:embeddedFont>
      <p:font typeface="Poppins Italics" charset="1" panose="00000500000000000000"/>
      <p:regular r:id="rId40"/>
    </p:embeddedFont>
    <p:embeddedFont>
      <p:font typeface="Canva Sans Bold" charset="1" panose="020B08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5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6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9.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3D31"/>
        </a:solidFill>
      </p:bgPr>
    </p:bg>
    <p:spTree>
      <p:nvGrpSpPr>
        <p:cNvPr id="1" name=""/>
        <p:cNvGrpSpPr/>
        <p:nvPr/>
      </p:nvGrpSpPr>
      <p:grpSpPr>
        <a:xfrm>
          <a:off x="0" y="0"/>
          <a:ext cx="0" cy="0"/>
          <a:chOff x="0" y="0"/>
          <a:chExt cx="0" cy="0"/>
        </a:xfrm>
      </p:grpSpPr>
      <p:sp>
        <p:nvSpPr>
          <p:cNvPr name="Freeform 2" id="2"/>
          <p:cNvSpPr/>
          <p:nvPr/>
        </p:nvSpPr>
        <p:spPr>
          <a:xfrm flipH="false" flipV="false" rot="0">
            <a:off x="16990292" y="-144661"/>
            <a:ext cx="1319562" cy="1551835"/>
          </a:xfrm>
          <a:custGeom>
            <a:avLst/>
            <a:gdLst/>
            <a:ahLst/>
            <a:cxnLst/>
            <a:rect r="r" b="b" t="t" l="l"/>
            <a:pathLst>
              <a:path h="1551835" w="1319562">
                <a:moveTo>
                  <a:pt x="0" y="0"/>
                </a:moveTo>
                <a:lnTo>
                  <a:pt x="1319562" y="0"/>
                </a:lnTo>
                <a:lnTo>
                  <a:pt x="1319562" y="1551835"/>
                </a:lnTo>
                <a:lnTo>
                  <a:pt x="0" y="1551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61654" y="-144661"/>
            <a:ext cx="9946238" cy="12392564"/>
          </a:xfrm>
          <a:custGeom>
            <a:avLst/>
            <a:gdLst/>
            <a:ahLst/>
            <a:cxnLst/>
            <a:rect r="r" b="b" t="t" l="l"/>
            <a:pathLst>
              <a:path h="12392564" w="9946238">
                <a:moveTo>
                  <a:pt x="0" y="0"/>
                </a:moveTo>
                <a:lnTo>
                  <a:pt x="9946238" y="0"/>
                </a:lnTo>
                <a:lnTo>
                  <a:pt x="9946238" y="12392564"/>
                </a:lnTo>
                <a:lnTo>
                  <a:pt x="0" y="12392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6596" y="-147800"/>
            <a:ext cx="7055058" cy="11768300"/>
          </a:xfrm>
          <a:custGeom>
            <a:avLst/>
            <a:gdLst/>
            <a:ahLst/>
            <a:cxnLst/>
            <a:rect r="r" b="b" t="t" l="l"/>
            <a:pathLst>
              <a:path h="11768300" w="7055058">
                <a:moveTo>
                  <a:pt x="0" y="0"/>
                </a:moveTo>
                <a:lnTo>
                  <a:pt x="7055058" y="0"/>
                </a:lnTo>
                <a:lnTo>
                  <a:pt x="7055058" y="11768300"/>
                </a:lnTo>
                <a:lnTo>
                  <a:pt x="0" y="11768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707892" y="9099350"/>
            <a:ext cx="580108" cy="1551835"/>
          </a:xfrm>
          <a:custGeom>
            <a:avLst/>
            <a:gdLst/>
            <a:ahLst/>
            <a:cxnLst/>
            <a:rect r="r" b="b" t="t" l="l"/>
            <a:pathLst>
              <a:path h="1551835" w="580108">
                <a:moveTo>
                  <a:pt x="0" y="0"/>
                </a:moveTo>
                <a:lnTo>
                  <a:pt x="580108" y="0"/>
                </a:lnTo>
                <a:lnTo>
                  <a:pt x="580108" y="1551835"/>
                </a:lnTo>
                <a:lnTo>
                  <a:pt x="0" y="1551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747366" y="9229724"/>
            <a:ext cx="20017151" cy="28575"/>
            <a:chOff x="0" y="0"/>
            <a:chExt cx="26689535" cy="38100"/>
          </a:xfrm>
        </p:grpSpPr>
        <p:sp>
          <p:nvSpPr>
            <p:cNvPr name="Freeform 7" id="7"/>
            <p:cNvSpPr/>
            <p:nvPr/>
          </p:nvSpPr>
          <p:spPr>
            <a:xfrm flipH="false" flipV="false" rot="0">
              <a:off x="19050" y="0"/>
              <a:ext cx="26651458" cy="38100"/>
            </a:xfrm>
            <a:custGeom>
              <a:avLst/>
              <a:gdLst/>
              <a:ahLst/>
              <a:cxnLst/>
              <a:rect r="r" b="b" t="t" l="l"/>
              <a:pathLst>
                <a:path h="38100" w="26651458">
                  <a:moveTo>
                    <a:pt x="26651458" y="38100"/>
                  </a:moveTo>
                  <a:lnTo>
                    <a:pt x="0" y="38100"/>
                  </a:lnTo>
                  <a:lnTo>
                    <a:pt x="0" y="0"/>
                  </a:lnTo>
                  <a:lnTo>
                    <a:pt x="26651458" y="0"/>
                  </a:lnTo>
                  <a:close/>
                </a:path>
              </a:pathLst>
            </a:custGeom>
            <a:solidFill>
              <a:srgbClr val="FFFFF5"/>
            </a:solidFill>
            <a:ln w="12700">
              <a:solidFill>
                <a:srgbClr val="000000"/>
              </a:solidFill>
            </a:ln>
          </p:spPr>
        </p:sp>
      </p:grpSp>
      <p:grpSp>
        <p:nvGrpSpPr>
          <p:cNvPr name="Group 8" id="8"/>
          <p:cNvGrpSpPr/>
          <p:nvPr/>
        </p:nvGrpSpPr>
        <p:grpSpPr>
          <a:xfrm rot="0">
            <a:off x="7747366" y="1392886"/>
            <a:ext cx="20017151" cy="28575"/>
            <a:chOff x="0" y="0"/>
            <a:chExt cx="26689535" cy="38100"/>
          </a:xfrm>
        </p:grpSpPr>
        <p:sp>
          <p:nvSpPr>
            <p:cNvPr name="Freeform 9" id="9"/>
            <p:cNvSpPr/>
            <p:nvPr/>
          </p:nvSpPr>
          <p:spPr>
            <a:xfrm flipH="false" flipV="false" rot="0">
              <a:off x="19050" y="0"/>
              <a:ext cx="26651458" cy="38100"/>
            </a:xfrm>
            <a:custGeom>
              <a:avLst/>
              <a:gdLst/>
              <a:ahLst/>
              <a:cxnLst/>
              <a:rect r="r" b="b" t="t" l="l"/>
              <a:pathLst>
                <a:path h="38100" w="26651458">
                  <a:moveTo>
                    <a:pt x="26651458" y="38100"/>
                  </a:moveTo>
                  <a:lnTo>
                    <a:pt x="0" y="38100"/>
                  </a:lnTo>
                  <a:lnTo>
                    <a:pt x="0" y="0"/>
                  </a:lnTo>
                  <a:lnTo>
                    <a:pt x="26651458" y="0"/>
                  </a:lnTo>
                  <a:close/>
                </a:path>
              </a:pathLst>
            </a:custGeom>
            <a:solidFill>
              <a:srgbClr val="FFFFF5"/>
            </a:solidFill>
            <a:ln w="12700">
              <a:solidFill>
                <a:srgbClr val="000000"/>
              </a:solidFill>
            </a:ln>
          </p:spPr>
        </p:sp>
      </p:grpSp>
      <p:sp>
        <p:nvSpPr>
          <p:cNvPr name="Freeform 10" id="10"/>
          <p:cNvSpPr/>
          <p:nvPr/>
        </p:nvSpPr>
        <p:spPr>
          <a:xfrm flipH="false" flipV="false" rot="0">
            <a:off x="16283740" y="215807"/>
            <a:ext cx="975560" cy="975560"/>
          </a:xfrm>
          <a:custGeom>
            <a:avLst/>
            <a:gdLst/>
            <a:ahLst/>
            <a:cxnLst/>
            <a:rect r="r" b="b" t="t" l="l"/>
            <a:pathLst>
              <a:path h="975560" w="975560">
                <a:moveTo>
                  <a:pt x="0" y="0"/>
                </a:moveTo>
                <a:lnTo>
                  <a:pt x="975560" y="0"/>
                </a:lnTo>
                <a:lnTo>
                  <a:pt x="975560" y="975560"/>
                </a:lnTo>
                <a:lnTo>
                  <a:pt x="0" y="9755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981075" y="581245"/>
            <a:ext cx="6410325" cy="9222317"/>
            <a:chOff x="0" y="0"/>
            <a:chExt cx="8547100" cy="12296423"/>
          </a:xfrm>
        </p:grpSpPr>
        <p:sp>
          <p:nvSpPr>
            <p:cNvPr name="Freeform 12" id="12"/>
            <p:cNvSpPr/>
            <p:nvPr/>
          </p:nvSpPr>
          <p:spPr>
            <a:xfrm flipH="false" flipV="false" rot="0">
              <a:off x="0" y="0"/>
              <a:ext cx="8547100" cy="12296394"/>
            </a:xfrm>
            <a:custGeom>
              <a:avLst/>
              <a:gdLst/>
              <a:ahLst/>
              <a:cxnLst/>
              <a:rect r="r" b="b" t="t" l="l"/>
              <a:pathLst>
                <a:path h="12296394" w="8547100">
                  <a:moveTo>
                    <a:pt x="0" y="0"/>
                  </a:moveTo>
                  <a:lnTo>
                    <a:pt x="8547100" y="0"/>
                  </a:lnTo>
                  <a:lnTo>
                    <a:pt x="8547100" y="12296394"/>
                  </a:lnTo>
                  <a:lnTo>
                    <a:pt x="0" y="12296394"/>
                  </a:lnTo>
                  <a:close/>
                </a:path>
              </a:pathLst>
            </a:custGeom>
            <a:blipFill>
              <a:blip r:embed="rId12"/>
              <a:stretch>
                <a:fillRect l="-77886" t="0" r="-77886" b="0"/>
              </a:stretch>
            </a:blipFill>
          </p:spPr>
        </p:sp>
      </p:grpSp>
      <p:sp>
        <p:nvSpPr>
          <p:cNvPr name="TextBox 13" id="13"/>
          <p:cNvSpPr txBox="true"/>
          <p:nvPr/>
        </p:nvSpPr>
        <p:spPr>
          <a:xfrm rot="0">
            <a:off x="7997609" y="2660000"/>
            <a:ext cx="11437261" cy="3726420"/>
          </a:xfrm>
          <a:prstGeom prst="rect">
            <a:avLst/>
          </a:prstGeom>
        </p:spPr>
        <p:txBody>
          <a:bodyPr anchor="t" rtlCol="false" tIns="0" lIns="0" bIns="0" rIns="0">
            <a:spAutoFit/>
          </a:bodyPr>
          <a:lstStyle/>
          <a:p>
            <a:pPr algn="l">
              <a:lnSpc>
                <a:spcPts val="7217"/>
              </a:lnSpc>
            </a:pPr>
            <a:r>
              <a:rPr lang="en-US" sz="7076" b="true">
                <a:solidFill>
                  <a:srgbClr val="FDFDFD"/>
                </a:solidFill>
                <a:latin typeface="Poppins Bold"/>
                <a:ea typeface="Poppins Bold"/>
                <a:cs typeface="Poppins Bold"/>
                <a:sym typeface="Poppins Bold"/>
              </a:rPr>
              <a:t>UI/UX REDESIGN OF EGYPTIAN NATIONAL RAILWAYS</a:t>
            </a:r>
          </a:p>
          <a:p>
            <a:pPr algn="l">
              <a:lnSpc>
                <a:spcPts val="7217"/>
              </a:lnSpc>
            </a:pPr>
          </a:p>
        </p:txBody>
      </p:sp>
      <p:sp>
        <p:nvSpPr>
          <p:cNvPr name="TextBox 14" id="14"/>
          <p:cNvSpPr txBox="true"/>
          <p:nvPr/>
        </p:nvSpPr>
        <p:spPr>
          <a:xfrm rot="0">
            <a:off x="8192936" y="6176869"/>
            <a:ext cx="3843118" cy="754821"/>
          </a:xfrm>
          <a:prstGeom prst="rect">
            <a:avLst/>
          </a:prstGeom>
        </p:spPr>
        <p:txBody>
          <a:bodyPr anchor="t" rtlCol="false" tIns="0" lIns="0" bIns="0" rIns="0">
            <a:spAutoFit/>
          </a:bodyPr>
          <a:lstStyle/>
          <a:p>
            <a:pPr algn="l">
              <a:lnSpc>
                <a:spcPts val="5056"/>
              </a:lnSpc>
            </a:pPr>
            <a:r>
              <a:rPr lang="en-US" sz="3611" b="true">
                <a:solidFill>
                  <a:srgbClr val="FDFDFD"/>
                </a:solidFill>
                <a:latin typeface="Poppins Bold"/>
                <a:ea typeface="Poppins Bold"/>
                <a:cs typeface="Poppins Bold"/>
                <a:sym typeface="Poppins Bold"/>
              </a:rPr>
              <a:t>HCI -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224124"/>
            <a:ext cx="18968493" cy="9482424"/>
          </a:xfrm>
          <a:custGeom>
            <a:avLst/>
            <a:gdLst/>
            <a:ahLst/>
            <a:cxnLst/>
            <a:rect r="r" b="b" t="t" l="l"/>
            <a:pathLst>
              <a:path h="9482424" w="18968493">
                <a:moveTo>
                  <a:pt x="0" y="0"/>
                </a:moveTo>
                <a:lnTo>
                  <a:pt x="18968493" y="0"/>
                </a:lnTo>
                <a:lnTo>
                  <a:pt x="18968493" y="9482424"/>
                </a:lnTo>
                <a:lnTo>
                  <a:pt x="0" y="9482424"/>
                </a:lnTo>
                <a:lnTo>
                  <a:pt x="0" y="0"/>
                </a:lnTo>
                <a:close/>
              </a:path>
            </a:pathLst>
          </a:custGeom>
          <a:blipFill>
            <a:blip r:embed="rId2">
              <a:alphaModFix amt="25000"/>
            </a:blip>
            <a:stretch>
              <a:fillRect l="-1347" t="-10929" r="0" b="-24141"/>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072799" y="1967124"/>
            <a:ext cx="11186501" cy="5131807"/>
            <a:chOff x="0" y="0"/>
            <a:chExt cx="14915335" cy="6842409"/>
          </a:xfrm>
        </p:grpSpPr>
        <p:sp>
          <p:nvSpPr>
            <p:cNvPr name="Freeform 11" id="11"/>
            <p:cNvSpPr/>
            <p:nvPr/>
          </p:nvSpPr>
          <p:spPr>
            <a:xfrm flipH="false" flipV="false" rot="0">
              <a:off x="0" y="0"/>
              <a:ext cx="14915387" cy="6842379"/>
            </a:xfrm>
            <a:custGeom>
              <a:avLst/>
              <a:gdLst/>
              <a:ahLst/>
              <a:cxnLst/>
              <a:rect r="r" b="b" t="t" l="l"/>
              <a:pathLst>
                <a:path h="6842379" w="14915387">
                  <a:moveTo>
                    <a:pt x="0" y="0"/>
                  </a:moveTo>
                  <a:lnTo>
                    <a:pt x="14915387" y="0"/>
                  </a:lnTo>
                  <a:lnTo>
                    <a:pt x="14915387" y="6842379"/>
                  </a:lnTo>
                  <a:lnTo>
                    <a:pt x="0" y="6842379"/>
                  </a:lnTo>
                  <a:lnTo>
                    <a:pt x="0" y="0"/>
                  </a:lnTo>
                  <a:close/>
                </a:path>
              </a:pathLst>
            </a:custGeom>
            <a:blipFill>
              <a:blip r:embed="rId9"/>
              <a:stretch>
                <a:fillRect l="-52" t="0" r="-52" b="0"/>
              </a:stretch>
            </a:blipFill>
          </p:spPr>
        </p:sp>
      </p:grpSp>
      <p:sp>
        <p:nvSpPr>
          <p:cNvPr name="Freeform 12" id="12"/>
          <p:cNvSpPr/>
          <p:nvPr/>
        </p:nvSpPr>
        <p:spPr>
          <a:xfrm flipH="false" flipV="false" rot="0">
            <a:off x="204744" y="243193"/>
            <a:ext cx="4993099" cy="1205268"/>
          </a:xfrm>
          <a:custGeom>
            <a:avLst/>
            <a:gdLst/>
            <a:ahLst/>
            <a:cxnLst/>
            <a:rect r="r" b="b" t="t" l="l"/>
            <a:pathLst>
              <a:path h="1205268" w="4993099">
                <a:moveTo>
                  <a:pt x="0" y="0"/>
                </a:moveTo>
                <a:lnTo>
                  <a:pt x="4993099" y="0"/>
                </a:lnTo>
                <a:lnTo>
                  <a:pt x="4993099" y="1205267"/>
                </a:lnTo>
                <a:lnTo>
                  <a:pt x="0" y="12052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617966" y="271768"/>
            <a:ext cx="5015407" cy="1100493"/>
          </a:xfrm>
          <a:prstGeom prst="rect">
            <a:avLst/>
          </a:prstGeom>
        </p:spPr>
        <p:txBody>
          <a:bodyPr anchor="t" rtlCol="false" tIns="0" lIns="0" bIns="0" rIns="0">
            <a:spAutoFit/>
          </a:bodyPr>
          <a:lstStyle/>
          <a:p>
            <a:pPr algn="l">
              <a:lnSpc>
                <a:spcPts val="4109"/>
              </a:lnSpc>
            </a:pPr>
            <a:r>
              <a:rPr lang="en-US" sz="4029" b="true">
                <a:solidFill>
                  <a:srgbClr val="133D31"/>
                </a:solidFill>
                <a:latin typeface="Poppins Bold"/>
                <a:ea typeface="Poppins Bold"/>
                <a:cs typeface="Poppins Bold"/>
                <a:sym typeface="Poppins Bold"/>
              </a:rPr>
              <a:t>2- search form  Improvements</a:t>
            </a:r>
          </a:p>
        </p:txBody>
      </p:sp>
      <p:sp>
        <p:nvSpPr>
          <p:cNvPr name="TextBox 14" id="14"/>
          <p:cNvSpPr txBox="true"/>
          <p:nvPr/>
        </p:nvSpPr>
        <p:spPr>
          <a:xfrm rot="0">
            <a:off x="516450" y="1919499"/>
            <a:ext cx="5218439" cy="5995537"/>
          </a:xfrm>
          <a:prstGeom prst="rect">
            <a:avLst/>
          </a:prstGeom>
        </p:spPr>
        <p:txBody>
          <a:bodyPr anchor="t" rtlCol="false" tIns="0" lIns="0" bIns="0" rIns="0">
            <a:spAutoFit/>
          </a:bodyPr>
          <a:lstStyle/>
          <a:p>
            <a:pPr algn="l" marL="0" indent="0" lvl="0">
              <a:lnSpc>
                <a:spcPts val="3990"/>
              </a:lnSpc>
              <a:spcBef>
                <a:spcPct val="0"/>
              </a:spcBef>
            </a:pPr>
            <a:r>
              <a:rPr lang="en-US" b="true" sz="2851" strike="noStrike" u="none">
                <a:solidFill>
                  <a:srgbClr val="133D31"/>
                </a:solidFill>
                <a:latin typeface="Canva Sans Bold"/>
                <a:ea typeface="Canva Sans Bold"/>
                <a:cs typeface="Canva Sans Bold"/>
                <a:sym typeface="Canva Sans Bold"/>
              </a:rPr>
              <a:t> 1-clear visual hierarchy, prominent primary action "search trains"</a:t>
            </a:r>
          </a:p>
          <a:p>
            <a:pPr algn="l" marL="0" indent="0" lvl="0">
              <a:lnSpc>
                <a:spcPts val="3990"/>
              </a:lnSpc>
              <a:spcBef>
                <a:spcPct val="0"/>
              </a:spcBef>
            </a:pPr>
            <a:r>
              <a:rPr lang="en-US" b="true" sz="2851" strike="noStrike" u="none">
                <a:solidFill>
                  <a:srgbClr val="133D31"/>
                </a:solidFill>
                <a:latin typeface="Canva Sans Bold"/>
                <a:ea typeface="Canva Sans Bold"/>
                <a:cs typeface="Canva Sans Bold"/>
                <a:sym typeface="Canva Sans Bold"/>
              </a:rPr>
              <a:t>2- consistent spacing with more whitespace creating a relaxed layout</a:t>
            </a:r>
          </a:p>
          <a:p>
            <a:pPr algn="l" marL="0" indent="0" lvl="0">
              <a:lnSpc>
                <a:spcPts val="3990"/>
              </a:lnSpc>
              <a:spcBef>
                <a:spcPct val="0"/>
              </a:spcBef>
            </a:pPr>
            <a:r>
              <a:rPr lang="en-US" b="true" sz="2851" strike="noStrike" u="none">
                <a:solidFill>
                  <a:srgbClr val="133D31"/>
                </a:solidFill>
                <a:latin typeface="Canva Sans Bold"/>
                <a:ea typeface="Canva Sans Bold"/>
                <a:cs typeface="Canva Sans Bold"/>
                <a:sym typeface="Canva Sans Bold"/>
              </a:rPr>
              <a:t>3-adding overlay to image gives it meaning</a:t>
            </a:r>
          </a:p>
          <a:p>
            <a:pPr algn="l" marL="0" indent="0" lvl="0">
              <a:lnSpc>
                <a:spcPts val="3990"/>
              </a:lnSpc>
              <a:spcBef>
                <a:spcPct val="0"/>
              </a:spcBef>
            </a:pPr>
            <a:r>
              <a:rPr lang="en-US" b="true" sz="2851" strike="noStrike" u="none">
                <a:solidFill>
                  <a:srgbClr val="133D31"/>
                </a:solidFill>
                <a:latin typeface="Canva Sans Bold"/>
                <a:ea typeface="Canva Sans Bold"/>
                <a:cs typeface="Canva Sans Bold"/>
                <a:sym typeface="Canva Sans Bold"/>
              </a:rPr>
              <a:t>4- alert banner shows notice upfront &amp; draws attention</a:t>
            </a:r>
          </a:p>
          <a:p>
            <a:pPr algn="l" marL="0" indent="0" lvl="0">
              <a:lnSpc>
                <a:spcPts val="3990"/>
              </a:lnSpc>
              <a:spcBef>
                <a:spcPct val="0"/>
              </a:spcBef>
            </a:pPr>
            <a:r>
              <a:rPr lang="en-US" b="true" sz="2851" strike="noStrike" u="none">
                <a:solidFill>
                  <a:srgbClr val="133D31"/>
                </a:solidFill>
                <a:latin typeface="Canva Sans Bold"/>
                <a:ea typeface="Canva Sans Bold"/>
                <a:cs typeface="Canva Sans Bold"/>
                <a:sym typeface="Canva Sans Bold"/>
              </a:rPr>
              <a:t>5- user guidance using placeholders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291" y="0"/>
            <a:ext cx="19052331" cy="9258300"/>
          </a:xfrm>
          <a:custGeom>
            <a:avLst/>
            <a:gdLst/>
            <a:ahLst/>
            <a:cxnLst/>
            <a:rect r="r" b="b" t="t" l="l"/>
            <a:pathLst>
              <a:path h="9258300" w="19052331">
                <a:moveTo>
                  <a:pt x="0" y="0"/>
                </a:moveTo>
                <a:lnTo>
                  <a:pt x="19052331" y="0"/>
                </a:lnTo>
                <a:lnTo>
                  <a:pt x="19052331" y="9258300"/>
                </a:lnTo>
                <a:lnTo>
                  <a:pt x="0" y="9258300"/>
                </a:lnTo>
                <a:lnTo>
                  <a:pt x="0" y="0"/>
                </a:lnTo>
                <a:close/>
              </a:path>
            </a:pathLst>
          </a:custGeom>
          <a:blipFill>
            <a:blip r:embed="rId2">
              <a:alphaModFix amt="19999"/>
            </a:blip>
            <a:stretch>
              <a:fillRect l="0" t="-11912" r="0" b="-25192"/>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529082" y="1766134"/>
            <a:ext cx="13715486" cy="757545"/>
          </a:xfrm>
          <a:prstGeom prst="rect">
            <a:avLst/>
          </a:prstGeom>
        </p:spPr>
        <p:txBody>
          <a:bodyPr anchor="t" rtlCol="false" tIns="0" lIns="0" bIns="0" rIns="0">
            <a:spAutoFit/>
          </a:bodyPr>
          <a:lstStyle/>
          <a:p>
            <a:pPr algn="l">
              <a:lnSpc>
                <a:spcPts val="5327"/>
              </a:lnSpc>
            </a:pPr>
            <a:r>
              <a:rPr lang="en-US" sz="5222" b="true">
                <a:solidFill>
                  <a:srgbClr val="133D31"/>
                </a:solidFill>
                <a:latin typeface="Poppins Bold"/>
                <a:ea typeface="Poppins Bold"/>
                <a:cs typeface="Poppins Bold"/>
                <a:sym typeface="Poppins Bold"/>
              </a:rPr>
              <a:t>Violated UI/UX Principles ( search form )</a:t>
            </a:r>
          </a:p>
        </p:txBody>
      </p:sp>
      <p:sp>
        <p:nvSpPr>
          <p:cNvPr name="TextBox 12" id="12"/>
          <p:cNvSpPr txBox="true"/>
          <p:nvPr/>
        </p:nvSpPr>
        <p:spPr>
          <a:xfrm rot="0">
            <a:off x="615518" y="3233143"/>
            <a:ext cx="15844800" cy="3592373"/>
          </a:xfrm>
          <a:prstGeom prst="rect">
            <a:avLst/>
          </a:prstGeom>
        </p:spPr>
        <p:txBody>
          <a:bodyPr anchor="t" rtlCol="false" tIns="0" lIns="0" bIns="0" rIns="0">
            <a:spAutoFit/>
          </a:bodyPr>
          <a:lstStyle/>
          <a:p>
            <a:pPr algn="l">
              <a:lnSpc>
                <a:spcPts val="3594"/>
              </a:lnSpc>
            </a:pPr>
            <a:r>
              <a:rPr lang="en-US" sz="2567" b="true">
                <a:solidFill>
                  <a:srgbClr val="EBB840"/>
                </a:solidFill>
                <a:latin typeface="Poppins Bold"/>
                <a:ea typeface="Poppins Bold"/>
                <a:cs typeface="Poppins Bold"/>
                <a:sym typeface="Poppins Bold"/>
              </a:rPr>
              <a:t>Feedback &amp; Clarity</a:t>
            </a:r>
          </a:p>
          <a:p>
            <a:pPr algn="l">
              <a:lnSpc>
                <a:spcPts val="3594"/>
              </a:lnSpc>
            </a:pPr>
            <a:r>
              <a:rPr lang="en-US" sz="2567" b="true">
                <a:solidFill>
                  <a:srgbClr val="133D31"/>
                </a:solidFill>
                <a:latin typeface="Poppins Bold"/>
                <a:ea typeface="Poppins Bold"/>
                <a:cs typeface="Poppins Bold"/>
                <a:sym typeface="Poppins Bold"/>
              </a:rPr>
              <a:t>• Collapsible items lack visual feedback; search button blends with the UI.</a:t>
            </a:r>
          </a:p>
          <a:p>
            <a:pPr algn="l">
              <a:lnSpc>
                <a:spcPts val="3594"/>
              </a:lnSpc>
            </a:pPr>
            <a:r>
              <a:rPr lang="en-US" sz="2567" b="true">
                <a:solidFill>
                  <a:srgbClr val="EBB840"/>
                </a:solidFill>
                <a:latin typeface="Poppins Bold"/>
                <a:ea typeface="Poppins Bold"/>
                <a:cs typeface="Poppins Bold"/>
                <a:sym typeface="Poppins Bold"/>
              </a:rPr>
              <a:t>Information Architecture</a:t>
            </a:r>
          </a:p>
          <a:p>
            <a:pPr algn="l">
              <a:lnSpc>
                <a:spcPts val="3594"/>
              </a:lnSpc>
            </a:pPr>
            <a:r>
              <a:rPr lang="en-US" sz="2567" b="true">
                <a:solidFill>
                  <a:srgbClr val="133D31"/>
                </a:solidFill>
                <a:latin typeface="Poppins Bold"/>
                <a:ea typeface="Poppins Bold"/>
                <a:cs typeface="Poppins Bold"/>
                <a:sym typeface="Poppins Bold"/>
              </a:rPr>
              <a:t>• Poor grouping between primary navigation and collapsible sections.</a:t>
            </a:r>
          </a:p>
          <a:p>
            <a:pPr algn="l">
              <a:lnSpc>
                <a:spcPts val="3594"/>
              </a:lnSpc>
            </a:pPr>
            <a:r>
              <a:rPr lang="en-US" sz="2567" b="true">
                <a:solidFill>
                  <a:srgbClr val="EBB840"/>
                </a:solidFill>
                <a:latin typeface="Poppins Bold"/>
                <a:ea typeface="Poppins Bold"/>
                <a:cs typeface="Poppins Bold"/>
                <a:sym typeface="Poppins Bold"/>
              </a:rPr>
              <a:t>Affordance</a:t>
            </a:r>
          </a:p>
          <a:p>
            <a:pPr algn="l">
              <a:lnSpc>
                <a:spcPts val="3594"/>
              </a:lnSpc>
            </a:pPr>
            <a:r>
              <a:rPr lang="en-US" sz="2567" b="true">
                <a:solidFill>
                  <a:srgbClr val="133D31"/>
                </a:solidFill>
                <a:latin typeface="Poppins Bold"/>
                <a:ea typeface="Poppins Bold"/>
                <a:cs typeface="Poppins Bold"/>
                <a:sym typeface="Poppins Bold"/>
              </a:rPr>
              <a:t>• Buttons and collapsible elements don’t visually indicate their interaction behavior.</a:t>
            </a:r>
          </a:p>
          <a:p>
            <a:pPr algn="l">
              <a:lnSpc>
                <a:spcPts val="3594"/>
              </a:lnSpc>
            </a:pPr>
            <a:r>
              <a:rPr lang="en-US" sz="2567" b="true">
                <a:solidFill>
                  <a:srgbClr val="EBB840"/>
                </a:solidFill>
                <a:latin typeface="Poppins Bold"/>
                <a:ea typeface="Poppins Bold"/>
                <a:cs typeface="Poppins Bold"/>
                <a:sym typeface="Poppins Bold"/>
              </a:rPr>
              <a:t>Clarity of Purpose</a:t>
            </a:r>
          </a:p>
          <a:p>
            <a:pPr algn="l">
              <a:lnSpc>
                <a:spcPts val="3594"/>
              </a:lnSpc>
            </a:pPr>
            <a:r>
              <a:rPr lang="en-US" sz="2567" b="true">
                <a:solidFill>
                  <a:srgbClr val="133D31"/>
                </a:solidFill>
                <a:latin typeface="Poppins Bold"/>
                <a:ea typeface="Poppins Bold"/>
                <a:cs typeface="Poppins Bold"/>
                <a:sym typeface="Poppins Bold"/>
              </a:rPr>
              <a:t>• Background image lacks context; missing instructional placeholders.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608" y="0"/>
            <a:ext cx="19171648" cy="9258300"/>
          </a:xfrm>
          <a:custGeom>
            <a:avLst/>
            <a:gdLst/>
            <a:ahLst/>
            <a:cxnLst/>
            <a:rect r="r" b="b" t="t" l="l"/>
            <a:pathLst>
              <a:path h="9258300" w="19171648">
                <a:moveTo>
                  <a:pt x="0" y="0"/>
                </a:moveTo>
                <a:lnTo>
                  <a:pt x="19171648" y="0"/>
                </a:lnTo>
                <a:lnTo>
                  <a:pt x="19171648" y="9258300"/>
                </a:lnTo>
                <a:lnTo>
                  <a:pt x="0" y="9258300"/>
                </a:lnTo>
                <a:lnTo>
                  <a:pt x="0" y="0"/>
                </a:lnTo>
                <a:close/>
              </a:path>
            </a:pathLst>
          </a:custGeom>
          <a:blipFill>
            <a:blip r:embed="rId2">
              <a:alphaModFix amt="25000"/>
            </a:blip>
            <a:stretch>
              <a:fillRect l="0" t="-12142" r="0" b="-25820"/>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792843" y="2295906"/>
            <a:ext cx="11466457" cy="4944301"/>
            <a:chOff x="0" y="0"/>
            <a:chExt cx="15288610" cy="6592401"/>
          </a:xfrm>
        </p:grpSpPr>
        <p:sp>
          <p:nvSpPr>
            <p:cNvPr name="Freeform 11" id="11"/>
            <p:cNvSpPr/>
            <p:nvPr/>
          </p:nvSpPr>
          <p:spPr>
            <a:xfrm flipH="false" flipV="false" rot="0">
              <a:off x="0" y="0"/>
              <a:ext cx="15288614" cy="6592443"/>
            </a:xfrm>
            <a:custGeom>
              <a:avLst/>
              <a:gdLst/>
              <a:ahLst/>
              <a:cxnLst/>
              <a:rect r="r" b="b" t="t" l="l"/>
              <a:pathLst>
                <a:path h="6592443" w="15288614">
                  <a:moveTo>
                    <a:pt x="0" y="0"/>
                  </a:moveTo>
                  <a:lnTo>
                    <a:pt x="15288614" y="0"/>
                  </a:lnTo>
                  <a:lnTo>
                    <a:pt x="15288614" y="6592443"/>
                  </a:lnTo>
                  <a:lnTo>
                    <a:pt x="0" y="6592443"/>
                  </a:lnTo>
                  <a:lnTo>
                    <a:pt x="0" y="0"/>
                  </a:lnTo>
                  <a:close/>
                </a:path>
              </a:pathLst>
            </a:custGeom>
            <a:blipFill>
              <a:blip r:embed="rId9"/>
              <a:stretch>
                <a:fillRect l="0" t="-681" r="0" b="-681"/>
              </a:stretch>
            </a:blipFill>
          </p:spPr>
        </p:sp>
      </p:grpSp>
      <p:sp>
        <p:nvSpPr>
          <p:cNvPr name="Freeform 12" id="12"/>
          <p:cNvSpPr/>
          <p:nvPr/>
        </p:nvSpPr>
        <p:spPr>
          <a:xfrm flipH="false" flipV="false" rot="0">
            <a:off x="204745" y="102893"/>
            <a:ext cx="5089721" cy="1228591"/>
          </a:xfrm>
          <a:custGeom>
            <a:avLst/>
            <a:gdLst/>
            <a:ahLst/>
            <a:cxnLst/>
            <a:rect r="r" b="b" t="t" l="l"/>
            <a:pathLst>
              <a:path h="1228591" w="5089721">
                <a:moveTo>
                  <a:pt x="0" y="0"/>
                </a:moveTo>
                <a:lnTo>
                  <a:pt x="5089721" y="0"/>
                </a:lnTo>
                <a:lnTo>
                  <a:pt x="5089721" y="1228592"/>
                </a:lnTo>
                <a:lnTo>
                  <a:pt x="0" y="122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12842" y="175910"/>
            <a:ext cx="4302612" cy="1155575"/>
          </a:xfrm>
          <a:prstGeom prst="rect">
            <a:avLst/>
          </a:prstGeom>
        </p:spPr>
        <p:txBody>
          <a:bodyPr anchor="t" rtlCol="false" tIns="0" lIns="0" bIns="0" rIns="0">
            <a:spAutoFit/>
          </a:bodyPr>
          <a:lstStyle/>
          <a:p>
            <a:pPr algn="l">
              <a:lnSpc>
                <a:spcPts val="4312"/>
              </a:lnSpc>
            </a:pPr>
            <a:r>
              <a:rPr lang="en-US" sz="4228" b="true">
                <a:solidFill>
                  <a:srgbClr val="133D31"/>
                </a:solidFill>
                <a:latin typeface="Poppins Bold"/>
                <a:ea typeface="Poppins Bold"/>
                <a:cs typeface="Poppins Bold"/>
                <a:sym typeface="Poppins Bold"/>
              </a:rPr>
              <a:t>3- train results   Pain Points</a:t>
            </a:r>
          </a:p>
        </p:txBody>
      </p:sp>
      <p:sp>
        <p:nvSpPr>
          <p:cNvPr name="TextBox 14" id="14"/>
          <p:cNvSpPr txBox="true"/>
          <p:nvPr/>
        </p:nvSpPr>
        <p:spPr>
          <a:xfrm rot="0">
            <a:off x="391989" y="1419886"/>
            <a:ext cx="4856349" cy="7276134"/>
          </a:xfrm>
          <a:prstGeom prst="rect">
            <a:avLst/>
          </a:prstGeom>
        </p:spPr>
        <p:txBody>
          <a:bodyPr anchor="t" rtlCol="false" tIns="0" lIns="0" bIns="0" rIns="0">
            <a:spAutoFit/>
          </a:bodyPr>
          <a:lstStyle/>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weak hierarchy: train info, times, prices, and actions compete for attention</a:t>
            </a:r>
          </a:p>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dense layout &amp; visual clutter: grid with many columns makes scanning difficult</a:t>
            </a:r>
          </a:p>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no clear grouping: related info (departure/arrival, duration, price) isn’t grouped</a:t>
            </a:r>
          </a:p>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inconsistent spacing</a:t>
            </a:r>
          </a:p>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price info buried in dense text</a:t>
            </a:r>
          </a:p>
          <a:p>
            <a:pPr algn="l" marL="0" indent="0" lvl="0">
              <a:lnSpc>
                <a:spcPts val="3608"/>
              </a:lnSpc>
              <a:spcBef>
                <a:spcPct val="0"/>
              </a:spcBef>
            </a:pPr>
            <a:r>
              <a:rPr lang="en-US" b="true" sz="2577" strike="noStrike" u="none">
                <a:solidFill>
                  <a:srgbClr val="133D31"/>
                </a:solidFill>
                <a:latin typeface="Canva Sans Bold"/>
                <a:ea typeface="Canva Sans Bold"/>
                <a:cs typeface="Canva Sans Bold"/>
                <a:sym typeface="Canva Sans Bold"/>
              </a:rPr>
              <a:t>- typography inconsistency: multiple font sizes without clear pattern</a:t>
            </a:r>
          </a:p>
          <a:p>
            <a:pPr algn="l" marL="0" indent="0" lvl="0">
              <a:lnSpc>
                <a:spcPts val="36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5000"/>
            </a:blip>
            <a:stretch>
              <a:fillRect l="-151" t="-11621" r="0" b="-24983"/>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717693" y="2420518"/>
            <a:ext cx="11461707" cy="5085567"/>
            <a:chOff x="0" y="0"/>
            <a:chExt cx="15282277" cy="6780756"/>
          </a:xfrm>
        </p:grpSpPr>
        <p:sp>
          <p:nvSpPr>
            <p:cNvPr name="Freeform 11" id="11"/>
            <p:cNvSpPr/>
            <p:nvPr/>
          </p:nvSpPr>
          <p:spPr>
            <a:xfrm flipH="false" flipV="false" rot="0">
              <a:off x="0" y="0"/>
              <a:ext cx="15282242" cy="6780784"/>
            </a:xfrm>
            <a:custGeom>
              <a:avLst/>
              <a:gdLst/>
              <a:ahLst/>
              <a:cxnLst/>
              <a:rect r="r" b="b" t="t" l="l"/>
              <a:pathLst>
                <a:path h="6780784" w="15282242">
                  <a:moveTo>
                    <a:pt x="0" y="0"/>
                  </a:moveTo>
                  <a:lnTo>
                    <a:pt x="15282242" y="0"/>
                  </a:lnTo>
                  <a:lnTo>
                    <a:pt x="15282242" y="6780784"/>
                  </a:lnTo>
                  <a:lnTo>
                    <a:pt x="0" y="6780784"/>
                  </a:lnTo>
                  <a:lnTo>
                    <a:pt x="0" y="0"/>
                  </a:lnTo>
                  <a:close/>
                </a:path>
              </a:pathLst>
            </a:custGeom>
            <a:blipFill>
              <a:blip r:embed="rId9"/>
              <a:stretch>
                <a:fillRect l="0" t="-646" r="0" b="-646"/>
              </a:stretch>
            </a:blipFill>
          </p:spPr>
        </p:sp>
      </p:grpSp>
      <p:sp>
        <p:nvSpPr>
          <p:cNvPr name="Freeform 12" id="12"/>
          <p:cNvSpPr/>
          <p:nvPr/>
        </p:nvSpPr>
        <p:spPr>
          <a:xfrm flipH="false" flipV="false" rot="0">
            <a:off x="204745" y="142916"/>
            <a:ext cx="5408518" cy="1305545"/>
          </a:xfrm>
          <a:custGeom>
            <a:avLst/>
            <a:gdLst/>
            <a:ahLst/>
            <a:cxnLst/>
            <a:rect r="r" b="b" t="t" l="l"/>
            <a:pathLst>
              <a:path h="1305545" w="5408518">
                <a:moveTo>
                  <a:pt x="0" y="0"/>
                </a:moveTo>
                <a:lnTo>
                  <a:pt x="5408518" y="0"/>
                </a:lnTo>
                <a:lnTo>
                  <a:pt x="5408518" y="1305544"/>
                </a:lnTo>
                <a:lnTo>
                  <a:pt x="0" y="13055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10677" y="171491"/>
            <a:ext cx="4396655" cy="1056129"/>
          </a:xfrm>
          <a:prstGeom prst="rect">
            <a:avLst/>
          </a:prstGeom>
        </p:spPr>
        <p:txBody>
          <a:bodyPr anchor="t" rtlCol="false" tIns="0" lIns="0" bIns="0" rIns="0">
            <a:spAutoFit/>
          </a:bodyPr>
          <a:lstStyle/>
          <a:p>
            <a:pPr algn="l">
              <a:lnSpc>
                <a:spcPts val="3950"/>
              </a:lnSpc>
            </a:pPr>
            <a:r>
              <a:rPr lang="en-US" sz="3873" b="true">
                <a:solidFill>
                  <a:srgbClr val="133D31"/>
                </a:solidFill>
                <a:latin typeface="Poppins Bold"/>
                <a:ea typeface="Poppins Bold"/>
                <a:cs typeface="Poppins Bold"/>
                <a:sym typeface="Poppins Bold"/>
              </a:rPr>
              <a:t>3- train results  Improvements</a:t>
            </a:r>
          </a:p>
        </p:txBody>
      </p:sp>
      <p:sp>
        <p:nvSpPr>
          <p:cNvPr name="TextBox 14" id="14"/>
          <p:cNvSpPr txBox="true"/>
          <p:nvPr/>
        </p:nvSpPr>
        <p:spPr>
          <a:xfrm rot="0">
            <a:off x="583783" y="2353843"/>
            <a:ext cx="4794697" cy="4569628"/>
          </a:xfrm>
          <a:prstGeom prst="rect">
            <a:avLst/>
          </a:prstGeom>
        </p:spPr>
        <p:txBody>
          <a:bodyPr anchor="t" rtlCol="false" tIns="0" lIns="0" bIns="0" rIns="0">
            <a:spAutoFit/>
          </a:bodyPr>
          <a:lstStyle/>
          <a:p>
            <a:pPr algn="l" marL="0" indent="0" lvl="0">
              <a:lnSpc>
                <a:spcPts val="4542"/>
              </a:lnSpc>
              <a:spcBef>
                <a:spcPct val="0"/>
              </a:spcBef>
            </a:pPr>
            <a:r>
              <a:rPr lang="en-US" b="true" sz="3244" strike="noStrike" u="none">
                <a:solidFill>
                  <a:srgbClr val="133D31"/>
                </a:solidFill>
                <a:latin typeface="Canva Sans Bold"/>
                <a:ea typeface="Canva Sans Bold"/>
                <a:cs typeface="Canva Sans Bold"/>
                <a:sym typeface="Canva Sans Bold"/>
              </a:rPr>
              <a:t>- structured sections &amp; consistent spacing</a:t>
            </a:r>
          </a:p>
          <a:p>
            <a:pPr algn="l" marL="0" indent="0" lvl="0">
              <a:lnSpc>
                <a:spcPts val="4542"/>
              </a:lnSpc>
              <a:spcBef>
                <a:spcPct val="0"/>
              </a:spcBef>
            </a:pPr>
            <a:r>
              <a:rPr lang="en-US" b="true" sz="3244" strike="noStrike" u="none">
                <a:solidFill>
                  <a:srgbClr val="133D31"/>
                </a:solidFill>
                <a:latin typeface="Canva Sans Bold"/>
                <a:ea typeface="Canva Sans Bold"/>
                <a:cs typeface="Canva Sans Bold"/>
                <a:sym typeface="Canva Sans Bold"/>
              </a:rPr>
              <a:t>- price prominence: large, bold prices in primary color</a:t>
            </a:r>
          </a:p>
          <a:p>
            <a:pPr algn="l" marL="0" indent="0" lvl="0">
              <a:lnSpc>
                <a:spcPts val="4542"/>
              </a:lnSpc>
              <a:spcBef>
                <a:spcPct val="0"/>
              </a:spcBef>
            </a:pPr>
            <a:r>
              <a:rPr lang="en-US" b="true" sz="3244" strike="noStrike" u="none">
                <a:solidFill>
                  <a:srgbClr val="133D31"/>
                </a:solidFill>
                <a:latin typeface="Canva Sans Bold"/>
                <a:ea typeface="Canva Sans Bold"/>
                <a:cs typeface="Canva Sans Bold"/>
                <a:sym typeface="Canva Sans Bold"/>
              </a:rPr>
              <a:t>- different colors for low and sold out seats draw user attention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6123"/>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19999"/>
            </a:blip>
            <a:stretch>
              <a:fillRect l="-1334" t="-12296" r="0" b="-25659"/>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98399" y="1179326"/>
            <a:ext cx="10690828" cy="1704883"/>
          </a:xfrm>
          <a:prstGeom prst="rect">
            <a:avLst/>
          </a:prstGeom>
        </p:spPr>
        <p:txBody>
          <a:bodyPr anchor="t" rtlCol="false" tIns="0" lIns="0" bIns="0" rIns="0">
            <a:spAutoFit/>
          </a:bodyPr>
          <a:lstStyle/>
          <a:p>
            <a:pPr algn="l">
              <a:lnSpc>
                <a:spcPts val="6423"/>
              </a:lnSpc>
            </a:pPr>
            <a:r>
              <a:rPr lang="en-US" sz="6297" b="true">
                <a:solidFill>
                  <a:srgbClr val="133D31"/>
                </a:solidFill>
                <a:latin typeface="Poppins Bold"/>
                <a:ea typeface="Poppins Bold"/>
                <a:cs typeface="Poppins Bold"/>
                <a:sym typeface="Poppins Bold"/>
              </a:rPr>
              <a:t>Violated UI/UX Principles (Train Results)</a:t>
            </a:r>
          </a:p>
        </p:txBody>
      </p:sp>
      <p:sp>
        <p:nvSpPr>
          <p:cNvPr name="TextBox 12" id="12"/>
          <p:cNvSpPr txBox="true"/>
          <p:nvPr/>
        </p:nvSpPr>
        <p:spPr>
          <a:xfrm rot="0">
            <a:off x="653030" y="3512134"/>
            <a:ext cx="13529656" cy="4468345"/>
          </a:xfrm>
          <a:prstGeom prst="rect">
            <a:avLst/>
          </a:prstGeom>
        </p:spPr>
        <p:txBody>
          <a:bodyPr anchor="t" rtlCol="false" tIns="0" lIns="0" bIns="0" rIns="0">
            <a:spAutoFit/>
          </a:bodyPr>
          <a:lstStyle/>
          <a:p>
            <a:pPr algn="l">
              <a:lnSpc>
                <a:spcPts val="3578"/>
              </a:lnSpc>
            </a:pPr>
            <a:r>
              <a:rPr lang="en-US" sz="2555" b="true">
                <a:solidFill>
                  <a:srgbClr val="EBB840"/>
                </a:solidFill>
                <a:latin typeface="Poppins Bold"/>
                <a:ea typeface="Poppins Bold"/>
                <a:cs typeface="Poppins Bold"/>
                <a:sym typeface="Poppins Bold"/>
              </a:rPr>
              <a:t>Visual Hierarchy </a:t>
            </a:r>
          </a:p>
          <a:p>
            <a:pPr algn="l">
              <a:lnSpc>
                <a:spcPts val="3578"/>
              </a:lnSpc>
            </a:pPr>
            <a:r>
              <a:rPr lang="en-US" sz="2555" b="true">
                <a:solidFill>
                  <a:srgbClr val="133D31"/>
                </a:solidFill>
                <a:latin typeface="Poppins Bold"/>
                <a:ea typeface="Poppins Bold"/>
                <a:cs typeface="Poppins Bold"/>
                <a:sym typeface="Poppins Bold"/>
              </a:rPr>
              <a:t> Important information doesn’t stand out.</a:t>
            </a:r>
          </a:p>
          <a:p>
            <a:pPr algn="l">
              <a:lnSpc>
                <a:spcPts val="3578"/>
              </a:lnSpc>
            </a:pPr>
            <a:r>
              <a:rPr lang="en-US" sz="2555" b="true">
                <a:solidFill>
                  <a:srgbClr val="EBB840"/>
                </a:solidFill>
                <a:latin typeface="Poppins Bold"/>
                <a:ea typeface="Poppins Bold"/>
                <a:cs typeface="Poppins Bold"/>
                <a:sym typeface="Poppins Bold"/>
              </a:rPr>
              <a:t>Spacing &amp; Layout </a:t>
            </a:r>
          </a:p>
          <a:p>
            <a:pPr algn="l">
              <a:lnSpc>
                <a:spcPts val="3578"/>
              </a:lnSpc>
            </a:pPr>
            <a:r>
              <a:rPr lang="en-US" sz="2555" b="true">
                <a:solidFill>
                  <a:srgbClr val="133D31"/>
                </a:solidFill>
                <a:latin typeface="Poppins Bold"/>
                <a:ea typeface="Poppins Bold"/>
                <a:cs typeface="Poppins Bold"/>
                <a:sym typeface="Poppins Bold"/>
              </a:rPr>
              <a:t>The layout feels crowded and hard to follow.</a:t>
            </a:r>
          </a:p>
          <a:p>
            <a:pPr algn="l">
              <a:lnSpc>
                <a:spcPts val="3578"/>
              </a:lnSpc>
            </a:pPr>
            <a:r>
              <a:rPr lang="en-US" sz="2555" b="true">
                <a:solidFill>
                  <a:srgbClr val="EBB840"/>
                </a:solidFill>
                <a:latin typeface="Poppins Bold"/>
                <a:ea typeface="Poppins Bold"/>
                <a:cs typeface="Poppins Bold"/>
                <a:sym typeface="Poppins Bold"/>
              </a:rPr>
              <a:t>Information Architecture / Grouping </a:t>
            </a:r>
          </a:p>
          <a:p>
            <a:pPr algn="l">
              <a:lnSpc>
                <a:spcPts val="3578"/>
              </a:lnSpc>
            </a:pPr>
            <a:r>
              <a:rPr lang="en-US" sz="2555" b="true">
                <a:solidFill>
                  <a:srgbClr val="133D31"/>
                </a:solidFill>
                <a:latin typeface="Poppins Bold"/>
                <a:ea typeface="Poppins Bold"/>
                <a:cs typeface="Poppins Bold"/>
                <a:sym typeface="Poppins Bold"/>
              </a:rPr>
              <a:t>Related details are not grouped together.</a:t>
            </a:r>
          </a:p>
          <a:p>
            <a:pPr algn="l">
              <a:lnSpc>
                <a:spcPts val="3578"/>
              </a:lnSpc>
            </a:pPr>
            <a:r>
              <a:rPr lang="en-US" sz="2555" b="true">
                <a:solidFill>
                  <a:srgbClr val="EBB840"/>
                </a:solidFill>
                <a:latin typeface="Poppins Bold"/>
                <a:ea typeface="Poppins Bold"/>
                <a:cs typeface="Poppins Bold"/>
                <a:sym typeface="Poppins Bold"/>
              </a:rPr>
              <a:t>Readability &amp; Scannability  </a:t>
            </a:r>
          </a:p>
          <a:p>
            <a:pPr algn="l">
              <a:lnSpc>
                <a:spcPts val="3578"/>
              </a:lnSpc>
            </a:pPr>
            <a:r>
              <a:rPr lang="en-US" sz="2555" b="true">
                <a:solidFill>
                  <a:srgbClr val="133D31"/>
                </a:solidFill>
                <a:latin typeface="Poppins Bold"/>
                <a:ea typeface="Poppins Bold"/>
                <a:cs typeface="Poppins Bold"/>
                <a:sym typeface="Poppins Bold"/>
              </a:rPr>
              <a:t>Hard to quickly read or find key information like price.</a:t>
            </a:r>
          </a:p>
          <a:p>
            <a:pPr algn="l">
              <a:lnSpc>
                <a:spcPts val="3578"/>
              </a:lnSpc>
            </a:pPr>
            <a:r>
              <a:rPr lang="en-US" sz="2555" b="true">
                <a:solidFill>
                  <a:srgbClr val="EBB840"/>
                </a:solidFill>
                <a:latin typeface="Poppins Bold"/>
                <a:ea typeface="Poppins Bold"/>
                <a:cs typeface="Poppins Bold"/>
                <a:sym typeface="Poppins Bold"/>
              </a:rPr>
              <a:t>Consistency (Typography) </a:t>
            </a:r>
          </a:p>
          <a:p>
            <a:pPr algn="l">
              <a:lnSpc>
                <a:spcPts val="3578"/>
              </a:lnSpc>
            </a:pPr>
            <a:r>
              <a:rPr lang="en-US" sz="2555" b="true">
                <a:solidFill>
                  <a:srgbClr val="133D31"/>
                </a:solidFill>
                <a:latin typeface="Poppins Bold"/>
                <a:ea typeface="Poppins Bold"/>
                <a:cs typeface="Poppins Bold"/>
                <a:sym typeface="Poppins Bold"/>
              </a:rPr>
              <a:t> Fonts and sizes are not used consistently.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68493" cy="9258300"/>
          </a:xfrm>
          <a:custGeom>
            <a:avLst/>
            <a:gdLst/>
            <a:ahLst/>
            <a:cxnLst/>
            <a:rect r="r" b="b" t="t" l="l"/>
            <a:pathLst>
              <a:path h="9258300" w="18968493">
                <a:moveTo>
                  <a:pt x="0" y="0"/>
                </a:moveTo>
                <a:lnTo>
                  <a:pt x="18968493" y="0"/>
                </a:lnTo>
                <a:lnTo>
                  <a:pt x="18968493" y="9258300"/>
                </a:lnTo>
                <a:lnTo>
                  <a:pt x="0" y="9258300"/>
                </a:lnTo>
                <a:lnTo>
                  <a:pt x="0" y="0"/>
                </a:lnTo>
                <a:close/>
              </a:path>
            </a:pathLst>
          </a:custGeom>
          <a:blipFill>
            <a:blip r:embed="rId2">
              <a:alphaModFix amt="25000"/>
            </a:blip>
            <a:stretch>
              <a:fillRect l="-151" t="-11668" r="0" b="-25040"/>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802578" y="2172514"/>
            <a:ext cx="11456722" cy="5071440"/>
            <a:chOff x="0" y="0"/>
            <a:chExt cx="15275630" cy="6761920"/>
          </a:xfrm>
        </p:grpSpPr>
        <p:sp>
          <p:nvSpPr>
            <p:cNvPr name="Freeform 11" id="11"/>
            <p:cNvSpPr/>
            <p:nvPr/>
          </p:nvSpPr>
          <p:spPr>
            <a:xfrm flipH="false" flipV="false" rot="0">
              <a:off x="0" y="0"/>
              <a:ext cx="15275582" cy="6761861"/>
            </a:xfrm>
            <a:custGeom>
              <a:avLst/>
              <a:gdLst/>
              <a:ahLst/>
              <a:cxnLst/>
              <a:rect r="r" b="b" t="t" l="l"/>
              <a:pathLst>
                <a:path h="6761861" w="15275582">
                  <a:moveTo>
                    <a:pt x="0" y="0"/>
                  </a:moveTo>
                  <a:lnTo>
                    <a:pt x="15275582" y="0"/>
                  </a:lnTo>
                  <a:lnTo>
                    <a:pt x="15275582" y="6761861"/>
                  </a:lnTo>
                  <a:lnTo>
                    <a:pt x="0" y="6761861"/>
                  </a:lnTo>
                  <a:lnTo>
                    <a:pt x="0" y="0"/>
                  </a:lnTo>
                  <a:close/>
                </a:path>
              </a:pathLst>
            </a:custGeom>
            <a:blipFill>
              <a:blip r:embed="rId9"/>
              <a:stretch>
                <a:fillRect l="0" t="-724" r="0" b="-724"/>
              </a:stretch>
            </a:blipFill>
          </p:spPr>
        </p:sp>
      </p:grpSp>
      <p:sp>
        <p:nvSpPr>
          <p:cNvPr name="Freeform 12" id="12"/>
          <p:cNvSpPr/>
          <p:nvPr/>
        </p:nvSpPr>
        <p:spPr>
          <a:xfrm flipH="false" flipV="false" rot="0">
            <a:off x="0" y="113979"/>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628870" y="134955"/>
            <a:ext cx="4068282" cy="1079273"/>
          </a:xfrm>
          <a:prstGeom prst="rect">
            <a:avLst/>
          </a:prstGeom>
        </p:spPr>
        <p:txBody>
          <a:bodyPr anchor="t" rtlCol="false" tIns="0" lIns="0" bIns="0" rIns="0">
            <a:spAutoFit/>
          </a:bodyPr>
          <a:lstStyle/>
          <a:p>
            <a:pPr algn="l">
              <a:lnSpc>
                <a:spcPts val="4012"/>
              </a:lnSpc>
            </a:pPr>
            <a:r>
              <a:rPr lang="en-US" sz="3934" b="true">
                <a:solidFill>
                  <a:srgbClr val="133D31"/>
                </a:solidFill>
                <a:latin typeface="Poppins Bold"/>
                <a:ea typeface="Poppins Bold"/>
                <a:cs typeface="Poppins Bold"/>
                <a:sym typeface="Poppins Bold"/>
              </a:rPr>
              <a:t>4- book seats Pain Points</a:t>
            </a:r>
          </a:p>
        </p:txBody>
      </p:sp>
      <p:sp>
        <p:nvSpPr>
          <p:cNvPr name="TextBox 14" id="14"/>
          <p:cNvSpPr txBox="true"/>
          <p:nvPr/>
        </p:nvSpPr>
        <p:spPr>
          <a:xfrm rot="0">
            <a:off x="347133" y="1669716"/>
            <a:ext cx="5198270" cy="6526926"/>
          </a:xfrm>
          <a:prstGeom prst="rect">
            <a:avLst/>
          </a:prstGeom>
        </p:spPr>
        <p:txBody>
          <a:bodyPr anchor="t" rtlCol="false" tIns="0" lIns="0" bIns="0" rIns="0">
            <a:spAutoFit/>
          </a:bodyPr>
          <a:lstStyle/>
          <a:p>
            <a:pPr algn="l" marL="0" indent="0" lvl="0">
              <a:lnSpc>
                <a:spcPts val="3708"/>
              </a:lnSpc>
              <a:spcBef>
                <a:spcPct val="0"/>
              </a:spcBef>
            </a:pPr>
            <a:r>
              <a:rPr lang="en-US" b="true" sz="2649" strike="noStrike" u="none">
                <a:solidFill>
                  <a:srgbClr val="133D31"/>
                </a:solidFill>
                <a:latin typeface="Canva Sans Bold"/>
                <a:ea typeface="Canva Sans Bold"/>
                <a:cs typeface="Canva Sans Bold"/>
                <a:sym typeface="Canva Sans Bold"/>
              </a:rPr>
              <a:t>- poor Visual Hierarchy &amp; no clear focus point,  everything competes for attention</a:t>
            </a:r>
          </a:p>
          <a:p>
            <a:pPr algn="l" marL="0" indent="0" lvl="0">
              <a:lnSpc>
                <a:spcPts val="3708"/>
              </a:lnSpc>
              <a:spcBef>
                <a:spcPct val="0"/>
              </a:spcBef>
            </a:pPr>
            <a:r>
              <a:rPr lang="en-US" b="true" sz="2649" strike="noStrike" u="none">
                <a:solidFill>
                  <a:srgbClr val="133D31"/>
                </a:solidFill>
                <a:latin typeface="Canva Sans Bold"/>
                <a:ea typeface="Canva Sans Bold"/>
                <a:cs typeface="Canva Sans Bold"/>
                <a:sym typeface="Canva Sans Bold"/>
              </a:rPr>
              <a:t>- Insufficient white Space: elements are cramped making scanning difficult</a:t>
            </a:r>
          </a:p>
          <a:p>
            <a:pPr algn="l" marL="0" indent="0" lvl="0">
              <a:lnSpc>
                <a:spcPts val="3708"/>
              </a:lnSpc>
              <a:spcBef>
                <a:spcPct val="0"/>
              </a:spcBef>
            </a:pPr>
            <a:r>
              <a:rPr lang="en-US" b="true" sz="2649" strike="noStrike" u="none">
                <a:solidFill>
                  <a:srgbClr val="133D31"/>
                </a:solidFill>
                <a:latin typeface="Canva Sans Bold"/>
                <a:ea typeface="Canva Sans Bold"/>
                <a:cs typeface="Canva Sans Bold"/>
                <a:sym typeface="Canva Sans Bold"/>
              </a:rPr>
              <a:t>- Inconsistent color system with no cohesive palette</a:t>
            </a:r>
          </a:p>
          <a:p>
            <a:pPr algn="l" marL="0" indent="0" lvl="0">
              <a:lnSpc>
                <a:spcPts val="3708"/>
              </a:lnSpc>
              <a:spcBef>
                <a:spcPct val="0"/>
              </a:spcBef>
            </a:pPr>
            <a:r>
              <a:rPr lang="en-US" b="true" sz="2649" strike="noStrike" u="none">
                <a:solidFill>
                  <a:srgbClr val="133D31"/>
                </a:solidFill>
                <a:latin typeface="Canva Sans Bold"/>
                <a:ea typeface="Canva Sans Bold"/>
                <a:cs typeface="Canva Sans Bold"/>
                <a:sym typeface="Canva Sans Bold"/>
              </a:rPr>
              <a:t>- inconsistent typography without clear hierarchy</a:t>
            </a:r>
          </a:p>
          <a:p>
            <a:pPr algn="l" marL="0" indent="0" lvl="0">
              <a:lnSpc>
                <a:spcPts val="3708"/>
              </a:lnSpc>
              <a:spcBef>
                <a:spcPct val="0"/>
              </a:spcBef>
            </a:pPr>
            <a:r>
              <a:rPr lang="en-US" b="true" sz="2649" strike="noStrike" u="none">
                <a:solidFill>
                  <a:srgbClr val="133D31"/>
                </a:solidFill>
                <a:latin typeface="Canva Sans Bold"/>
                <a:ea typeface="Canva Sans Bold"/>
                <a:cs typeface="Canva Sans Bold"/>
                <a:sym typeface="Canva Sans Bold"/>
              </a:rPr>
              <a:t>- weak affordance: Important actions like "Change passenger" and "Unselect seat" look like links, not buttons.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5000"/>
            </a:blip>
            <a:stretch>
              <a:fillRect l="-151" t="-11621" r="0" b="-24983"/>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915073" y="2364997"/>
            <a:ext cx="11431125" cy="5099693"/>
            <a:chOff x="0" y="0"/>
            <a:chExt cx="15241500" cy="6799591"/>
          </a:xfrm>
        </p:grpSpPr>
        <p:sp>
          <p:nvSpPr>
            <p:cNvPr name="Freeform 11" id="11"/>
            <p:cNvSpPr/>
            <p:nvPr/>
          </p:nvSpPr>
          <p:spPr>
            <a:xfrm flipH="false" flipV="false" rot="0">
              <a:off x="0" y="0"/>
              <a:ext cx="15241437" cy="6799580"/>
            </a:xfrm>
            <a:custGeom>
              <a:avLst/>
              <a:gdLst/>
              <a:ahLst/>
              <a:cxnLst/>
              <a:rect r="r" b="b" t="t" l="l"/>
              <a:pathLst>
                <a:path h="6799580" w="15241437">
                  <a:moveTo>
                    <a:pt x="0" y="0"/>
                  </a:moveTo>
                  <a:lnTo>
                    <a:pt x="15241437" y="0"/>
                  </a:lnTo>
                  <a:lnTo>
                    <a:pt x="15241437" y="6799580"/>
                  </a:lnTo>
                  <a:lnTo>
                    <a:pt x="0" y="6799580"/>
                  </a:lnTo>
                  <a:lnTo>
                    <a:pt x="0" y="0"/>
                  </a:lnTo>
                  <a:close/>
                </a:path>
              </a:pathLst>
            </a:custGeom>
            <a:blipFill>
              <a:blip r:embed="rId9"/>
              <a:stretch>
                <a:fillRect l="0" t="-547" r="0" b="-547"/>
              </a:stretch>
            </a:blipFill>
          </p:spPr>
        </p:sp>
      </p:grpSp>
      <p:sp>
        <p:nvSpPr>
          <p:cNvPr name="Freeform 12" id="12"/>
          <p:cNvSpPr/>
          <p:nvPr/>
        </p:nvSpPr>
        <p:spPr>
          <a:xfrm flipH="false" flipV="false" rot="0">
            <a:off x="204745" y="232717"/>
            <a:ext cx="4813031" cy="1161802"/>
          </a:xfrm>
          <a:custGeom>
            <a:avLst/>
            <a:gdLst/>
            <a:ahLst/>
            <a:cxnLst/>
            <a:rect r="r" b="b" t="t" l="l"/>
            <a:pathLst>
              <a:path h="1161802" w="4813031">
                <a:moveTo>
                  <a:pt x="0" y="0"/>
                </a:moveTo>
                <a:lnTo>
                  <a:pt x="4813031" y="0"/>
                </a:lnTo>
                <a:lnTo>
                  <a:pt x="4813031" y="1161802"/>
                </a:lnTo>
                <a:lnTo>
                  <a:pt x="0" y="11618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955313" y="261292"/>
            <a:ext cx="4002823" cy="945216"/>
          </a:xfrm>
          <a:prstGeom prst="rect">
            <a:avLst/>
          </a:prstGeom>
        </p:spPr>
        <p:txBody>
          <a:bodyPr anchor="t" rtlCol="false" tIns="0" lIns="0" bIns="0" rIns="0">
            <a:spAutoFit/>
          </a:bodyPr>
          <a:lstStyle/>
          <a:p>
            <a:pPr algn="l">
              <a:lnSpc>
                <a:spcPts val="3546"/>
              </a:lnSpc>
            </a:pPr>
            <a:r>
              <a:rPr lang="en-US" sz="3477" b="true">
                <a:solidFill>
                  <a:srgbClr val="133D31"/>
                </a:solidFill>
                <a:latin typeface="Poppins Bold"/>
                <a:ea typeface="Poppins Bold"/>
                <a:cs typeface="Poppins Bold"/>
                <a:sym typeface="Poppins Bold"/>
              </a:rPr>
              <a:t>4- book seats Improvements</a:t>
            </a:r>
          </a:p>
        </p:txBody>
      </p:sp>
      <p:sp>
        <p:nvSpPr>
          <p:cNvPr name="TextBox 14" id="14"/>
          <p:cNvSpPr txBox="true"/>
          <p:nvPr/>
        </p:nvSpPr>
        <p:spPr>
          <a:xfrm rot="0">
            <a:off x="483149" y="2093730"/>
            <a:ext cx="5259508" cy="5585077"/>
          </a:xfrm>
          <a:prstGeom prst="rect">
            <a:avLst/>
          </a:prstGeom>
        </p:spPr>
        <p:txBody>
          <a:bodyPr anchor="t" rtlCol="false" tIns="0" lIns="0" bIns="0" rIns="0">
            <a:spAutoFit/>
          </a:bodyPr>
          <a:lstStyle/>
          <a:p>
            <a:pPr algn="l" marL="0" indent="0" lvl="0">
              <a:lnSpc>
                <a:spcPts val="4059"/>
              </a:lnSpc>
              <a:spcBef>
                <a:spcPct val="0"/>
              </a:spcBef>
            </a:pPr>
            <a:r>
              <a:rPr lang="en-US" b="true" sz="2899" strike="noStrike" u="none">
                <a:solidFill>
                  <a:srgbClr val="133D31"/>
                </a:solidFill>
                <a:latin typeface="Canva Sans Bold"/>
                <a:ea typeface="Canva Sans Bold"/>
                <a:cs typeface="Canva Sans Bold"/>
                <a:sym typeface="Canva Sans Bold"/>
              </a:rPr>
              <a:t>- clear visual hierarchy with proper type scale</a:t>
            </a:r>
          </a:p>
          <a:p>
            <a:pPr algn="l" marL="0" indent="0" lvl="0">
              <a:lnSpc>
                <a:spcPts val="4059"/>
              </a:lnSpc>
              <a:spcBef>
                <a:spcPct val="0"/>
              </a:spcBef>
            </a:pPr>
            <a:r>
              <a:rPr lang="en-US" b="true" sz="2899" strike="noStrike" u="none">
                <a:solidFill>
                  <a:srgbClr val="133D31"/>
                </a:solidFill>
                <a:latin typeface="Canva Sans Bold"/>
                <a:ea typeface="Canva Sans Bold"/>
                <a:cs typeface="Canva Sans Bold"/>
                <a:sym typeface="Canva Sans Bold"/>
              </a:rPr>
              <a:t>- proper affordances: "Change" and "Select Passenger" are clearly buttons, not just text links</a:t>
            </a:r>
          </a:p>
          <a:p>
            <a:pPr algn="l" marL="0" indent="0" lvl="0">
              <a:lnSpc>
                <a:spcPts val="4059"/>
              </a:lnSpc>
              <a:spcBef>
                <a:spcPct val="0"/>
              </a:spcBef>
            </a:pPr>
            <a:r>
              <a:rPr lang="en-US" b="true" sz="2899" strike="noStrike" u="none">
                <a:solidFill>
                  <a:srgbClr val="133D31"/>
                </a:solidFill>
                <a:latin typeface="Canva Sans Bold"/>
                <a:ea typeface="Canva Sans Bold"/>
                <a:cs typeface="Canva Sans Bold"/>
                <a:sym typeface="Canva Sans Bold"/>
              </a:rPr>
              <a:t>- key info (price, time, passenger) is prominent &amp; scannable</a:t>
            </a:r>
          </a:p>
          <a:p>
            <a:pPr algn="l" marL="0" indent="0" lvl="0">
              <a:lnSpc>
                <a:spcPts val="4059"/>
              </a:lnSpc>
              <a:spcBef>
                <a:spcPct val="0"/>
              </a:spcBef>
            </a:pPr>
            <a:r>
              <a:rPr lang="en-US" b="true" sz="2899" strike="noStrike" u="none">
                <a:solidFill>
                  <a:srgbClr val="133D31"/>
                </a:solidFill>
                <a:latin typeface="Canva Sans Bold"/>
                <a:ea typeface="Canva Sans Bold"/>
                <a:cs typeface="Canva Sans Bold"/>
                <a:sym typeface="Canva Sans Bold"/>
              </a:rPr>
              <a:t>- green border for success states draws user attention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32328" cy="9258300"/>
          </a:xfrm>
          <a:custGeom>
            <a:avLst/>
            <a:gdLst/>
            <a:ahLst/>
            <a:cxnLst/>
            <a:rect r="r" b="b" t="t" l="l"/>
            <a:pathLst>
              <a:path h="9258300" w="18932328">
                <a:moveTo>
                  <a:pt x="0" y="0"/>
                </a:moveTo>
                <a:lnTo>
                  <a:pt x="18932328" y="0"/>
                </a:lnTo>
                <a:lnTo>
                  <a:pt x="18932328" y="9258300"/>
                </a:lnTo>
                <a:lnTo>
                  <a:pt x="0" y="9258300"/>
                </a:lnTo>
                <a:lnTo>
                  <a:pt x="0" y="0"/>
                </a:lnTo>
                <a:close/>
              </a:path>
            </a:pathLst>
          </a:custGeom>
          <a:blipFill>
            <a:blip r:embed="rId2">
              <a:alphaModFix amt="19999"/>
            </a:blip>
            <a:stretch>
              <a:fillRect l="-216" t="-11655" r="0" b="-24881"/>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41513"/>
            <a:ext cx="11875412" cy="1636139"/>
          </a:xfrm>
          <a:prstGeom prst="rect">
            <a:avLst/>
          </a:prstGeom>
        </p:spPr>
        <p:txBody>
          <a:bodyPr anchor="t" rtlCol="false" tIns="0" lIns="0" bIns="0" rIns="0">
            <a:spAutoFit/>
          </a:bodyPr>
          <a:lstStyle/>
          <a:p>
            <a:pPr algn="l">
              <a:lnSpc>
                <a:spcPts val="6335"/>
              </a:lnSpc>
            </a:pPr>
            <a:r>
              <a:rPr lang="en-US" sz="6210" b="true">
                <a:solidFill>
                  <a:srgbClr val="133D31"/>
                </a:solidFill>
                <a:latin typeface="Poppins Bold"/>
                <a:ea typeface="Poppins Bold"/>
                <a:cs typeface="Poppins Bold"/>
                <a:sym typeface="Poppins Bold"/>
              </a:rPr>
              <a:t>Violated UI/UX Principles (Book Seats)</a:t>
            </a:r>
          </a:p>
        </p:txBody>
      </p:sp>
      <p:sp>
        <p:nvSpPr>
          <p:cNvPr name="TextBox 12" id="12"/>
          <p:cNvSpPr txBox="true"/>
          <p:nvPr/>
        </p:nvSpPr>
        <p:spPr>
          <a:xfrm rot="0">
            <a:off x="615518" y="3378685"/>
            <a:ext cx="13436650" cy="5154752"/>
          </a:xfrm>
          <a:prstGeom prst="rect">
            <a:avLst/>
          </a:prstGeom>
        </p:spPr>
        <p:txBody>
          <a:bodyPr anchor="t" rtlCol="false" tIns="0" lIns="0" bIns="0" rIns="0">
            <a:spAutoFit/>
          </a:bodyPr>
          <a:lstStyle/>
          <a:p>
            <a:pPr algn="l">
              <a:lnSpc>
                <a:spcPts val="4106"/>
              </a:lnSpc>
            </a:pPr>
            <a:r>
              <a:rPr lang="en-US" sz="2933" b="true">
                <a:solidFill>
                  <a:srgbClr val="EBB840"/>
                </a:solidFill>
                <a:latin typeface="Poppins Bold"/>
                <a:ea typeface="Poppins Bold"/>
                <a:cs typeface="Poppins Bold"/>
                <a:sym typeface="Poppins Bold"/>
              </a:rPr>
              <a:t>Visual Hierarchy </a:t>
            </a:r>
          </a:p>
          <a:p>
            <a:pPr algn="l">
              <a:lnSpc>
                <a:spcPts val="4106"/>
              </a:lnSpc>
            </a:pPr>
            <a:r>
              <a:rPr lang="en-US" sz="2933" b="true">
                <a:solidFill>
                  <a:srgbClr val="133D31"/>
                </a:solidFill>
                <a:latin typeface="Poppins Bold"/>
                <a:ea typeface="Poppins Bold"/>
                <a:cs typeface="Poppins Bold"/>
                <a:sym typeface="Poppins Bold"/>
              </a:rPr>
              <a:t>No clear focus; all elements compete for attention.</a:t>
            </a:r>
          </a:p>
          <a:p>
            <a:pPr algn="l">
              <a:lnSpc>
                <a:spcPts val="4106"/>
              </a:lnSpc>
            </a:pPr>
            <a:r>
              <a:rPr lang="en-US" sz="2933" b="true">
                <a:solidFill>
                  <a:srgbClr val="EBB840"/>
                </a:solidFill>
                <a:latin typeface="Poppins Bold"/>
                <a:ea typeface="Poppins Bold"/>
                <a:cs typeface="Poppins Bold"/>
                <a:sym typeface="Poppins Bold"/>
              </a:rPr>
              <a:t>Spacing &amp; Layout </a:t>
            </a:r>
          </a:p>
          <a:p>
            <a:pPr algn="l">
              <a:lnSpc>
                <a:spcPts val="4106"/>
              </a:lnSpc>
            </a:pPr>
            <a:r>
              <a:rPr lang="en-US" sz="2933" b="true">
                <a:solidFill>
                  <a:srgbClr val="133D31"/>
                </a:solidFill>
                <a:latin typeface="Poppins Bold"/>
                <a:ea typeface="Poppins Bold"/>
                <a:cs typeface="Poppins Bold"/>
                <a:sym typeface="Poppins Bold"/>
              </a:rPr>
              <a:t>Elements are cramped; hard to scan.</a:t>
            </a:r>
          </a:p>
          <a:p>
            <a:pPr algn="l">
              <a:lnSpc>
                <a:spcPts val="4106"/>
              </a:lnSpc>
            </a:pPr>
            <a:r>
              <a:rPr lang="en-US" sz="2933" b="true">
                <a:solidFill>
                  <a:srgbClr val="EBB840"/>
                </a:solidFill>
                <a:latin typeface="Poppins Bold"/>
                <a:ea typeface="Poppins Bold"/>
                <a:cs typeface="Poppins Bold"/>
                <a:sym typeface="Poppins Bold"/>
              </a:rPr>
              <a:t>Consistency (Color &amp; Typography) </a:t>
            </a:r>
          </a:p>
          <a:p>
            <a:pPr algn="l">
              <a:lnSpc>
                <a:spcPts val="4106"/>
              </a:lnSpc>
            </a:pPr>
            <a:r>
              <a:rPr lang="en-US" sz="2933" b="true">
                <a:solidFill>
                  <a:srgbClr val="133D31"/>
                </a:solidFill>
                <a:latin typeface="Poppins Bold"/>
                <a:ea typeface="Poppins Bold"/>
                <a:cs typeface="Poppins Bold"/>
                <a:sym typeface="Poppins Bold"/>
              </a:rPr>
              <a:t> Colors and fonts are inconsistent; no clear pattern.</a:t>
            </a:r>
          </a:p>
          <a:p>
            <a:pPr algn="l">
              <a:lnSpc>
                <a:spcPts val="4106"/>
              </a:lnSpc>
            </a:pPr>
            <a:r>
              <a:rPr lang="en-US" sz="2933" b="true">
                <a:solidFill>
                  <a:srgbClr val="EBB840"/>
                </a:solidFill>
                <a:latin typeface="Poppins Bold"/>
                <a:ea typeface="Poppins Bold"/>
                <a:cs typeface="Poppins Bold"/>
                <a:sym typeface="Poppins Bold"/>
              </a:rPr>
              <a:t>Affordance </a:t>
            </a:r>
          </a:p>
          <a:p>
            <a:pPr algn="l">
              <a:lnSpc>
                <a:spcPts val="4106"/>
              </a:lnSpc>
            </a:pPr>
            <a:r>
              <a:rPr lang="en-US" sz="2933" b="true">
                <a:solidFill>
                  <a:srgbClr val="133D31"/>
                </a:solidFill>
                <a:latin typeface="Poppins Bold"/>
                <a:ea typeface="Poppins Bold"/>
                <a:cs typeface="Poppins Bold"/>
                <a:sym typeface="Poppins Bold"/>
              </a:rPr>
              <a:t> Buttons like “Change passenger” look like links, not clickable buttons.</a:t>
            </a:r>
          </a:p>
          <a:p>
            <a:pPr algn="l">
              <a:lnSpc>
                <a:spcPts val="4106"/>
              </a:lnSpc>
            </a:pPr>
            <a:r>
              <a:rPr lang="en-US" sz="2933" b="true">
                <a:solidFill>
                  <a:srgbClr val="EBB840"/>
                </a:solidFill>
                <a:latin typeface="Poppins Bold"/>
                <a:ea typeface="Poppins Bold"/>
                <a:cs typeface="Poppins Bold"/>
                <a:sym typeface="Poppins Bold"/>
              </a:rPr>
              <a:t>Readability &amp; Scannability </a:t>
            </a:r>
          </a:p>
          <a:p>
            <a:pPr algn="l">
              <a:lnSpc>
                <a:spcPts val="4106"/>
              </a:lnSpc>
            </a:pPr>
            <a:r>
              <a:rPr lang="en-US" sz="2933" b="true">
                <a:solidFill>
                  <a:srgbClr val="133D31"/>
                </a:solidFill>
                <a:latin typeface="Poppins Bold"/>
                <a:ea typeface="Poppins Bold"/>
                <a:cs typeface="Poppins Bold"/>
                <a:sym typeface="Poppins Bold"/>
              </a:rPr>
              <a:t> Key info (price, time, passenger) is not prominent.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32328" cy="9258300"/>
          </a:xfrm>
          <a:custGeom>
            <a:avLst/>
            <a:gdLst/>
            <a:ahLst/>
            <a:cxnLst/>
            <a:rect r="r" b="b" t="t" l="l"/>
            <a:pathLst>
              <a:path h="9258300" w="18932328">
                <a:moveTo>
                  <a:pt x="0" y="0"/>
                </a:moveTo>
                <a:lnTo>
                  <a:pt x="18932328" y="0"/>
                </a:lnTo>
                <a:lnTo>
                  <a:pt x="18932328" y="9258300"/>
                </a:lnTo>
                <a:lnTo>
                  <a:pt x="0" y="9258300"/>
                </a:lnTo>
                <a:lnTo>
                  <a:pt x="0" y="0"/>
                </a:lnTo>
                <a:close/>
              </a:path>
            </a:pathLst>
          </a:custGeom>
          <a:blipFill>
            <a:blip r:embed="rId2">
              <a:alphaModFix amt="25000"/>
            </a:blip>
            <a:stretch>
              <a:fillRect l="-216" t="-11655" r="0" b="-24881"/>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910129" y="2438259"/>
            <a:ext cx="11349171" cy="5127946"/>
            <a:chOff x="0" y="0"/>
            <a:chExt cx="15132228" cy="6837261"/>
          </a:xfrm>
        </p:grpSpPr>
        <p:sp>
          <p:nvSpPr>
            <p:cNvPr name="Freeform 11" id="11"/>
            <p:cNvSpPr/>
            <p:nvPr/>
          </p:nvSpPr>
          <p:spPr>
            <a:xfrm flipH="false" flipV="false" rot="0">
              <a:off x="0" y="0"/>
              <a:ext cx="15132174" cy="6837299"/>
            </a:xfrm>
            <a:custGeom>
              <a:avLst/>
              <a:gdLst/>
              <a:ahLst/>
              <a:cxnLst/>
              <a:rect r="r" b="b" t="t" l="l"/>
              <a:pathLst>
                <a:path h="6837299" w="15132174">
                  <a:moveTo>
                    <a:pt x="0" y="0"/>
                  </a:moveTo>
                  <a:lnTo>
                    <a:pt x="15132174" y="0"/>
                  </a:lnTo>
                  <a:lnTo>
                    <a:pt x="15132174" y="6837299"/>
                  </a:lnTo>
                  <a:lnTo>
                    <a:pt x="0" y="6837299"/>
                  </a:lnTo>
                  <a:lnTo>
                    <a:pt x="0" y="0"/>
                  </a:lnTo>
                  <a:close/>
                </a:path>
              </a:pathLst>
            </a:custGeom>
            <a:blipFill>
              <a:blip r:embed="rId9"/>
              <a:stretch>
                <a:fillRect l="0" t="-216" r="0" b="-216"/>
              </a:stretch>
            </a:blipFill>
          </p:spPr>
        </p:sp>
      </p:grpSp>
      <p:sp>
        <p:nvSpPr>
          <p:cNvPr name="Freeform 12" id="12"/>
          <p:cNvSpPr/>
          <p:nvPr/>
        </p:nvSpPr>
        <p:spPr>
          <a:xfrm flipH="false" flipV="false" rot="0">
            <a:off x="228599" y="232717"/>
            <a:ext cx="4468553" cy="1078650"/>
          </a:xfrm>
          <a:custGeom>
            <a:avLst/>
            <a:gdLst/>
            <a:ahLst/>
            <a:cxnLst/>
            <a:rect r="r" b="b" t="t" l="l"/>
            <a:pathLst>
              <a:path h="1078650" w="4468553">
                <a:moveTo>
                  <a:pt x="0" y="0"/>
                </a:moveTo>
                <a:lnTo>
                  <a:pt x="4468553" y="0"/>
                </a:lnTo>
                <a:lnTo>
                  <a:pt x="4468553" y="1078649"/>
                </a:lnTo>
                <a:lnTo>
                  <a:pt x="0" y="1078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303264"/>
            <a:ext cx="3243329" cy="966130"/>
          </a:xfrm>
          <a:prstGeom prst="rect">
            <a:avLst/>
          </a:prstGeom>
        </p:spPr>
        <p:txBody>
          <a:bodyPr anchor="t" rtlCol="false" tIns="0" lIns="0" bIns="0" rIns="0">
            <a:spAutoFit/>
          </a:bodyPr>
          <a:lstStyle/>
          <a:p>
            <a:pPr algn="l">
              <a:lnSpc>
                <a:spcPts val="3622"/>
              </a:lnSpc>
            </a:pPr>
            <a:r>
              <a:rPr lang="en-US" sz="3551" b="true">
                <a:solidFill>
                  <a:srgbClr val="133D31"/>
                </a:solidFill>
                <a:latin typeface="Poppins Bold"/>
                <a:ea typeface="Poppins Bold"/>
                <a:cs typeface="Poppins Bold"/>
                <a:sym typeface="Poppins Bold"/>
              </a:rPr>
              <a:t>5-tickets Pain Points</a:t>
            </a:r>
          </a:p>
        </p:txBody>
      </p:sp>
      <p:sp>
        <p:nvSpPr>
          <p:cNvPr name="TextBox 14" id="14"/>
          <p:cNvSpPr txBox="true"/>
          <p:nvPr/>
        </p:nvSpPr>
        <p:spPr>
          <a:xfrm rot="0">
            <a:off x="566663" y="1718563"/>
            <a:ext cx="4714544" cy="6792725"/>
          </a:xfrm>
          <a:prstGeom prst="rect">
            <a:avLst/>
          </a:prstGeom>
        </p:spPr>
        <p:txBody>
          <a:bodyPr anchor="t" rtlCol="false" tIns="0" lIns="0" bIns="0" rIns="0">
            <a:spAutoFit/>
          </a:bodyPr>
          <a:lstStyle/>
          <a:p>
            <a:pPr algn="l" marL="0" indent="0" lvl="0">
              <a:lnSpc>
                <a:spcPts val="4125"/>
              </a:lnSpc>
              <a:spcBef>
                <a:spcPct val="0"/>
              </a:spcBef>
            </a:pPr>
            <a:r>
              <a:rPr lang="en-US" b="true" sz="2947" strike="noStrike" u="none">
                <a:solidFill>
                  <a:srgbClr val="133D31"/>
                </a:solidFill>
                <a:latin typeface="Canva Sans Bold"/>
                <a:ea typeface="Canva Sans Bold"/>
                <a:cs typeface="Canva Sans Bold"/>
                <a:sym typeface="Canva Sans Bold"/>
              </a:rPr>
              <a:t>- high cognitive load &amp; visual clutter, too many filters with no clear focal point</a:t>
            </a:r>
          </a:p>
          <a:p>
            <a:pPr algn="l" marL="0" indent="0" lvl="0">
              <a:lnSpc>
                <a:spcPts val="4125"/>
              </a:lnSpc>
              <a:spcBef>
                <a:spcPct val="0"/>
              </a:spcBef>
            </a:pPr>
            <a:r>
              <a:rPr lang="en-US" b="true" sz="2947" strike="noStrike" u="none">
                <a:solidFill>
                  <a:srgbClr val="133D31"/>
                </a:solidFill>
                <a:latin typeface="Canva Sans Bold"/>
                <a:ea typeface="Canva Sans Bold"/>
                <a:cs typeface="Canva Sans Bold"/>
                <a:sym typeface="Canva Sans Bold"/>
              </a:rPr>
              <a:t>- poor visual hierarchy &amp; scanability, hard to see a primary action, everything competes for attention</a:t>
            </a:r>
          </a:p>
          <a:p>
            <a:pPr algn="l" marL="0" indent="0" lvl="0">
              <a:lnSpc>
                <a:spcPts val="4125"/>
              </a:lnSpc>
              <a:spcBef>
                <a:spcPct val="0"/>
              </a:spcBef>
            </a:pPr>
            <a:r>
              <a:rPr lang="en-US" b="true" sz="2947" strike="noStrike" u="none">
                <a:solidFill>
                  <a:srgbClr val="133D31"/>
                </a:solidFill>
                <a:latin typeface="Canva Sans Bold"/>
                <a:ea typeface="Canva Sans Bold"/>
                <a:cs typeface="Canva Sans Bold"/>
                <a:sym typeface="Canva Sans Bold"/>
              </a:rPr>
              <a:t>- insufficient whitespace, layout is crammed making table harder to scan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949" y="-124694"/>
            <a:ext cx="19111989" cy="9382994"/>
          </a:xfrm>
          <a:custGeom>
            <a:avLst/>
            <a:gdLst/>
            <a:ahLst/>
            <a:cxnLst/>
            <a:rect r="r" b="b" t="t" l="l"/>
            <a:pathLst>
              <a:path h="9382994" w="19111989">
                <a:moveTo>
                  <a:pt x="0" y="0"/>
                </a:moveTo>
                <a:lnTo>
                  <a:pt x="19111989" y="0"/>
                </a:lnTo>
                <a:lnTo>
                  <a:pt x="19111989" y="9382994"/>
                </a:lnTo>
                <a:lnTo>
                  <a:pt x="0" y="9382994"/>
                </a:lnTo>
                <a:lnTo>
                  <a:pt x="0" y="0"/>
                </a:lnTo>
                <a:close/>
              </a:path>
            </a:pathLst>
          </a:custGeom>
          <a:blipFill>
            <a:blip r:embed="rId2">
              <a:alphaModFix amt="26000"/>
            </a:blip>
            <a:stretch>
              <a:fillRect l="-536" t="-11265" r="0" b="-25168"/>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807932" y="2263110"/>
            <a:ext cx="11361859" cy="5057313"/>
            <a:chOff x="0" y="0"/>
            <a:chExt cx="15149145" cy="6743084"/>
          </a:xfrm>
        </p:grpSpPr>
        <p:sp>
          <p:nvSpPr>
            <p:cNvPr name="Freeform 11" id="11"/>
            <p:cNvSpPr/>
            <p:nvPr/>
          </p:nvSpPr>
          <p:spPr>
            <a:xfrm flipH="false" flipV="false" rot="0">
              <a:off x="0" y="0"/>
              <a:ext cx="15149083" cy="6743065"/>
            </a:xfrm>
            <a:custGeom>
              <a:avLst/>
              <a:gdLst/>
              <a:ahLst/>
              <a:cxnLst/>
              <a:rect r="r" b="b" t="t" l="l"/>
              <a:pathLst>
                <a:path h="6743065" w="15149083">
                  <a:moveTo>
                    <a:pt x="0" y="0"/>
                  </a:moveTo>
                  <a:lnTo>
                    <a:pt x="15149083" y="0"/>
                  </a:lnTo>
                  <a:lnTo>
                    <a:pt x="15149083" y="6743065"/>
                  </a:lnTo>
                  <a:lnTo>
                    <a:pt x="0" y="6743065"/>
                  </a:lnTo>
                  <a:lnTo>
                    <a:pt x="0" y="0"/>
                  </a:lnTo>
                  <a:close/>
                </a:path>
              </a:pathLst>
            </a:custGeom>
            <a:blipFill>
              <a:blip r:embed="rId9"/>
              <a:stretch>
                <a:fillRect l="0" t="-211" r="0" b="-211"/>
              </a:stretch>
            </a:blipFill>
          </p:spPr>
        </p:sp>
      </p:grpSp>
      <p:sp>
        <p:nvSpPr>
          <p:cNvPr name="Freeform 12" id="12"/>
          <p:cNvSpPr/>
          <p:nvPr/>
        </p:nvSpPr>
        <p:spPr>
          <a:xfrm flipH="false" flipV="false" rot="0">
            <a:off x="0" y="232717"/>
            <a:ext cx="5036498" cy="1215744"/>
          </a:xfrm>
          <a:custGeom>
            <a:avLst/>
            <a:gdLst/>
            <a:ahLst/>
            <a:cxnLst/>
            <a:rect r="r" b="b" t="t" l="l"/>
            <a:pathLst>
              <a:path h="1215744" w="5036498">
                <a:moveTo>
                  <a:pt x="0" y="0"/>
                </a:moveTo>
                <a:lnTo>
                  <a:pt x="5036498" y="0"/>
                </a:lnTo>
                <a:lnTo>
                  <a:pt x="5036498" y="1215743"/>
                </a:lnTo>
                <a:lnTo>
                  <a:pt x="0" y="12157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832101" y="261292"/>
            <a:ext cx="4627009" cy="993046"/>
          </a:xfrm>
          <a:prstGeom prst="rect">
            <a:avLst/>
          </a:prstGeom>
        </p:spPr>
        <p:txBody>
          <a:bodyPr anchor="t" rtlCol="false" tIns="0" lIns="0" bIns="0" rIns="0">
            <a:spAutoFit/>
          </a:bodyPr>
          <a:lstStyle/>
          <a:p>
            <a:pPr algn="l">
              <a:lnSpc>
                <a:spcPts val="3720"/>
              </a:lnSpc>
            </a:pPr>
            <a:r>
              <a:rPr lang="en-US" sz="3647" b="true">
                <a:solidFill>
                  <a:srgbClr val="133D31"/>
                </a:solidFill>
                <a:latin typeface="Poppins Bold"/>
                <a:ea typeface="Poppins Bold"/>
                <a:cs typeface="Poppins Bold"/>
                <a:sym typeface="Poppins Bold"/>
              </a:rPr>
              <a:t>5-tickets Improvements</a:t>
            </a:r>
          </a:p>
        </p:txBody>
      </p:sp>
      <p:sp>
        <p:nvSpPr>
          <p:cNvPr name="TextBox 14" id="14"/>
          <p:cNvSpPr txBox="true"/>
          <p:nvPr/>
        </p:nvSpPr>
        <p:spPr>
          <a:xfrm rot="0">
            <a:off x="410911" y="1827904"/>
            <a:ext cx="5048198" cy="5870574"/>
          </a:xfrm>
          <a:prstGeom prst="rect">
            <a:avLst/>
          </a:prstGeom>
        </p:spPr>
        <p:txBody>
          <a:bodyPr anchor="t" rtlCol="false" tIns="0" lIns="0" bIns="0" rIns="0">
            <a:spAutoFit/>
          </a:bodyPr>
          <a:lstStyle/>
          <a:p>
            <a:pPr algn="l" marL="0" indent="0" lvl="0">
              <a:lnSpc>
                <a:spcPts val="4216"/>
              </a:lnSpc>
              <a:spcBef>
                <a:spcPct val="0"/>
              </a:spcBef>
            </a:pPr>
            <a:r>
              <a:rPr lang="en-US" b="true" sz="3012" strike="noStrike" u="none">
                <a:solidFill>
                  <a:srgbClr val="133D31"/>
                </a:solidFill>
                <a:latin typeface="Canva Sans Bold"/>
                <a:ea typeface="Canva Sans Bold"/>
                <a:cs typeface="Canva Sans Bold"/>
                <a:sym typeface="Canva Sans Bold"/>
              </a:rPr>
              <a:t>- clear hierarchy &amp; sufficient whitespace</a:t>
            </a:r>
          </a:p>
          <a:p>
            <a:pPr algn="l" marL="0" indent="0" lvl="0">
              <a:lnSpc>
                <a:spcPts val="4216"/>
              </a:lnSpc>
              <a:spcBef>
                <a:spcPct val="0"/>
              </a:spcBef>
            </a:pPr>
            <a:r>
              <a:rPr lang="en-US" b="true" sz="3012" strike="noStrike" u="none">
                <a:solidFill>
                  <a:srgbClr val="133D31"/>
                </a:solidFill>
                <a:latin typeface="Canva Sans Bold"/>
                <a:ea typeface="Canva Sans Bold"/>
                <a:cs typeface="Canva Sans Bold"/>
                <a:sym typeface="Canva Sans Bold"/>
              </a:rPr>
              <a:t>- prices are right aligned leading to easier comparison</a:t>
            </a:r>
          </a:p>
          <a:p>
            <a:pPr algn="l" marL="0" indent="0" lvl="0">
              <a:lnSpc>
                <a:spcPts val="4216"/>
              </a:lnSpc>
              <a:spcBef>
                <a:spcPct val="0"/>
              </a:spcBef>
            </a:pPr>
            <a:r>
              <a:rPr lang="en-US" b="true" sz="3012" strike="noStrike" u="none">
                <a:solidFill>
                  <a:srgbClr val="133D31"/>
                </a:solidFill>
                <a:latin typeface="Canva Sans Bold"/>
                <a:ea typeface="Canva Sans Bold"/>
                <a:cs typeface="Canva Sans Bold"/>
                <a:sym typeface="Canva Sans Bold"/>
              </a:rPr>
              <a:t>- enhanced scanability with color coded status badges</a:t>
            </a:r>
          </a:p>
          <a:p>
            <a:pPr algn="l" marL="0" indent="0" lvl="0">
              <a:lnSpc>
                <a:spcPts val="4216"/>
              </a:lnSpc>
              <a:spcBef>
                <a:spcPct val="0"/>
              </a:spcBef>
            </a:pPr>
            <a:r>
              <a:rPr lang="en-US" b="true" sz="3012" strike="noStrike" u="none">
                <a:solidFill>
                  <a:srgbClr val="133D31"/>
                </a:solidFill>
                <a:latin typeface="Canva Sans Bold"/>
                <a:ea typeface="Canva Sans Bold"/>
                <a:cs typeface="Canva Sans Bold"/>
                <a:sym typeface="Canva Sans Bold"/>
              </a:rPr>
              <a:t>- reduce visual clutter by combining related fields into single column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B840"/>
        </a:solidFill>
      </p:bgPr>
    </p:bg>
    <p:spTree>
      <p:nvGrpSpPr>
        <p:cNvPr id="1" name=""/>
        <p:cNvGrpSpPr/>
        <p:nvPr/>
      </p:nvGrpSpPr>
      <p:grpSpPr>
        <a:xfrm>
          <a:off x="0" y="0"/>
          <a:ext cx="0" cy="0"/>
          <a:chOff x="0" y="0"/>
          <a:chExt cx="0" cy="0"/>
        </a:xfrm>
      </p:grpSpPr>
      <p:sp>
        <p:nvSpPr>
          <p:cNvPr name="Freeform 2" id="2"/>
          <p:cNvSpPr/>
          <p:nvPr/>
        </p:nvSpPr>
        <p:spPr>
          <a:xfrm flipH="false" flipV="false" rot="0">
            <a:off x="17459908" y="-449147"/>
            <a:ext cx="8165523" cy="11220000"/>
          </a:xfrm>
          <a:custGeom>
            <a:avLst/>
            <a:gdLst/>
            <a:ahLst/>
            <a:cxnLst/>
            <a:rect r="r" b="b" t="t" l="l"/>
            <a:pathLst>
              <a:path h="11220000" w="8165523">
                <a:moveTo>
                  <a:pt x="0" y="0"/>
                </a:moveTo>
                <a:lnTo>
                  <a:pt x="8165523" y="0"/>
                </a:lnTo>
                <a:lnTo>
                  <a:pt x="8165523" y="11220000"/>
                </a:lnTo>
                <a:lnTo>
                  <a:pt x="0" y="11220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09122" y="-144661"/>
            <a:ext cx="8050786" cy="11220000"/>
          </a:xfrm>
          <a:custGeom>
            <a:avLst/>
            <a:gdLst/>
            <a:ahLst/>
            <a:cxnLst/>
            <a:rect r="r" b="b" t="t" l="l"/>
            <a:pathLst>
              <a:path h="11220000" w="8050786">
                <a:moveTo>
                  <a:pt x="0" y="0"/>
                </a:moveTo>
                <a:lnTo>
                  <a:pt x="8050786" y="0"/>
                </a:lnTo>
                <a:lnTo>
                  <a:pt x="8050786" y="11220000"/>
                </a:lnTo>
                <a:lnTo>
                  <a:pt x="0" y="11220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518614" y="-884798"/>
            <a:ext cx="28575" cy="10835650"/>
            <a:chOff x="0" y="0"/>
            <a:chExt cx="38100" cy="14447533"/>
          </a:xfrm>
        </p:grpSpPr>
        <p:sp>
          <p:nvSpPr>
            <p:cNvPr name="Freeform 6" id="6"/>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FFF0F1"/>
            </a:solidFill>
            <a:ln w="12700">
              <a:solidFill>
                <a:srgbClr val="000000"/>
              </a:solidFill>
            </a:ln>
          </p:spPr>
        </p:sp>
      </p:grpSp>
      <p:sp>
        <p:nvSpPr>
          <p:cNvPr name="Freeform 7" id="7"/>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7459908" y="1498520"/>
            <a:ext cx="1386787" cy="28575"/>
            <a:chOff x="0" y="0"/>
            <a:chExt cx="1849049" cy="38100"/>
          </a:xfrm>
        </p:grpSpPr>
        <p:sp>
          <p:nvSpPr>
            <p:cNvPr name="Freeform 10" id="10"/>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TextBox 11" id="11"/>
          <p:cNvSpPr txBox="true"/>
          <p:nvPr/>
        </p:nvSpPr>
        <p:spPr>
          <a:xfrm rot="0">
            <a:off x="9986517" y="1924710"/>
            <a:ext cx="6055995" cy="3218790"/>
          </a:xfrm>
          <a:prstGeom prst="rect">
            <a:avLst/>
          </a:prstGeom>
        </p:spPr>
        <p:txBody>
          <a:bodyPr anchor="t" rtlCol="false" tIns="0" lIns="0" bIns="0" rIns="0">
            <a:spAutoFit/>
          </a:bodyPr>
          <a:lstStyle/>
          <a:p>
            <a:pPr algn="l">
              <a:lnSpc>
                <a:spcPts val="4234"/>
              </a:lnSpc>
            </a:pPr>
            <a:r>
              <a:rPr lang="en-US" sz="3024" b="true">
                <a:solidFill>
                  <a:srgbClr val="FDFDFD"/>
                </a:solidFill>
                <a:latin typeface="Poppins Bold"/>
                <a:ea typeface="Poppins Bold"/>
                <a:cs typeface="Poppins Bold"/>
                <a:sym typeface="Poppins Bold"/>
              </a:rPr>
              <a:t>1- our team :</a:t>
            </a:r>
          </a:p>
          <a:p>
            <a:pPr algn="l" marL="652882" indent="-326441" lvl="1">
              <a:lnSpc>
                <a:spcPts val="4234"/>
              </a:lnSpc>
              <a:buFont typeface="Arial"/>
              <a:buChar char="•"/>
            </a:pPr>
            <a:r>
              <a:rPr lang="en-US" b="true" sz="3024">
                <a:solidFill>
                  <a:srgbClr val="FDFDFD"/>
                </a:solidFill>
                <a:latin typeface="Poppins Bold"/>
                <a:ea typeface="Poppins Bold"/>
                <a:cs typeface="Poppins Bold"/>
                <a:sym typeface="Poppins Bold"/>
              </a:rPr>
              <a:t>M</a:t>
            </a:r>
            <a:r>
              <a:rPr lang="en-US" b="true" sz="3024">
                <a:solidFill>
                  <a:srgbClr val="FDFDFD"/>
                </a:solidFill>
                <a:latin typeface="Poppins Bold"/>
                <a:ea typeface="Poppins Bold"/>
                <a:cs typeface="Poppins Bold"/>
                <a:sym typeface="Poppins Bold"/>
              </a:rPr>
              <a:t>ohamed Ali Abdelwahab </a:t>
            </a:r>
          </a:p>
          <a:p>
            <a:pPr algn="l" marL="652882" indent="-326441" lvl="1">
              <a:lnSpc>
                <a:spcPts val="4234"/>
              </a:lnSpc>
              <a:buFont typeface="Arial"/>
              <a:buChar char="•"/>
            </a:pPr>
            <a:r>
              <a:rPr lang="en-US" b="true" sz="3024">
                <a:solidFill>
                  <a:srgbClr val="FDFDFD"/>
                </a:solidFill>
                <a:latin typeface="Poppins Bold"/>
                <a:ea typeface="Poppins Bold"/>
                <a:cs typeface="Poppins Bold"/>
                <a:sym typeface="Poppins Bold"/>
              </a:rPr>
              <a:t>Mahmoud Ahmed Omeish </a:t>
            </a:r>
          </a:p>
          <a:p>
            <a:pPr algn="l" marL="652882" indent="-326441" lvl="1">
              <a:lnSpc>
                <a:spcPts val="4234"/>
              </a:lnSpc>
              <a:buFont typeface="Arial"/>
              <a:buChar char="•"/>
            </a:pPr>
            <a:r>
              <a:rPr lang="en-US" b="true" sz="3024">
                <a:solidFill>
                  <a:srgbClr val="FDFDFD"/>
                </a:solidFill>
                <a:latin typeface="Poppins Bold"/>
                <a:ea typeface="Poppins Bold"/>
                <a:cs typeface="Poppins Bold"/>
                <a:sym typeface="Poppins Bold"/>
              </a:rPr>
              <a:t>Huda Muhammed Hamza </a:t>
            </a:r>
          </a:p>
          <a:p>
            <a:pPr algn="l" marL="652882" indent="-326441" lvl="1">
              <a:lnSpc>
                <a:spcPts val="4234"/>
              </a:lnSpc>
              <a:buFont typeface="Arial"/>
              <a:buChar char="•"/>
            </a:pPr>
            <a:r>
              <a:rPr lang="en-US" b="true" sz="3024">
                <a:solidFill>
                  <a:srgbClr val="FDFDFD"/>
                </a:solidFill>
                <a:latin typeface="Poppins Bold"/>
                <a:ea typeface="Poppins Bold"/>
                <a:cs typeface="Poppins Bold"/>
                <a:sym typeface="Poppins Bold"/>
              </a:rPr>
              <a:t>Youmna Ahmed Abdullah</a:t>
            </a:r>
          </a:p>
          <a:p>
            <a:pPr algn="l" marL="652882" indent="-326441" lvl="1">
              <a:lnSpc>
                <a:spcPts val="4234"/>
              </a:lnSpc>
              <a:buFont typeface="Arial"/>
              <a:buChar char="•"/>
            </a:pPr>
            <a:r>
              <a:rPr lang="en-US" b="true" sz="3024">
                <a:solidFill>
                  <a:srgbClr val="FDFDFD"/>
                </a:solidFill>
                <a:latin typeface="Poppins Bold"/>
                <a:ea typeface="Poppins Bold"/>
                <a:cs typeface="Poppins Bold"/>
                <a:sym typeface="Poppins Bold"/>
              </a:rPr>
              <a:t>Salma Sameh Aboelmaged</a:t>
            </a:r>
          </a:p>
        </p:txBody>
      </p:sp>
      <p:sp>
        <p:nvSpPr>
          <p:cNvPr name="TextBox 12" id="12"/>
          <p:cNvSpPr txBox="true"/>
          <p:nvPr/>
        </p:nvSpPr>
        <p:spPr>
          <a:xfrm rot="0">
            <a:off x="420744" y="3365842"/>
            <a:ext cx="8583476" cy="2003530"/>
          </a:xfrm>
          <a:prstGeom prst="rect">
            <a:avLst/>
          </a:prstGeom>
        </p:spPr>
        <p:txBody>
          <a:bodyPr anchor="t" rtlCol="false" tIns="0" lIns="0" bIns="0" rIns="0">
            <a:spAutoFit/>
          </a:bodyPr>
          <a:lstStyle/>
          <a:p>
            <a:pPr algn="l">
              <a:lnSpc>
                <a:spcPts val="7789"/>
              </a:lnSpc>
            </a:pPr>
            <a:r>
              <a:rPr lang="en-US" sz="7636" b="true">
                <a:solidFill>
                  <a:srgbClr val="F6F6F6"/>
                </a:solidFill>
                <a:latin typeface="Poppins Bold"/>
                <a:ea typeface="Poppins Bold"/>
                <a:cs typeface="Poppins Bold"/>
                <a:sym typeface="Poppins Bold"/>
              </a:rPr>
              <a:t>team members&amp;</a:t>
            </a:r>
          </a:p>
          <a:p>
            <a:pPr algn="l">
              <a:lnSpc>
                <a:spcPts val="7789"/>
              </a:lnSpc>
            </a:pPr>
            <a:r>
              <a:rPr lang="en-US" sz="7636" b="true">
                <a:solidFill>
                  <a:srgbClr val="F6F6F6"/>
                </a:solidFill>
                <a:latin typeface="Poppins Bold"/>
                <a:ea typeface="Poppins Bold"/>
                <a:cs typeface="Poppins Bold"/>
                <a:sym typeface="Poppins Bold"/>
              </a:rPr>
              <a:t> sumbmition info</a:t>
            </a:r>
          </a:p>
        </p:txBody>
      </p:sp>
      <p:sp>
        <p:nvSpPr>
          <p:cNvPr name="TextBox 13" id="13"/>
          <p:cNvSpPr txBox="true"/>
          <p:nvPr/>
        </p:nvSpPr>
        <p:spPr>
          <a:xfrm rot="0">
            <a:off x="9986517" y="5708266"/>
            <a:ext cx="7010731" cy="1718186"/>
          </a:xfrm>
          <a:prstGeom prst="rect">
            <a:avLst/>
          </a:prstGeom>
        </p:spPr>
        <p:txBody>
          <a:bodyPr anchor="t" rtlCol="false" tIns="0" lIns="0" bIns="0" rIns="0">
            <a:spAutoFit/>
          </a:bodyPr>
          <a:lstStyle/>
          <a:p>
            <a:pPr algn="l">
              <a:lnSpc>
                <a:spcPts val="4234"/>
              </a:lnSpc>
            </a:pPr>
            <a:r>
              <a:rPr lang="en-US" sz="3024" b="true">
                <a:solidFill>
                  <a:srgbClr val="FDFDFD"/>
                </a:solidFill>
                <a:latin typeface="Poppins Bold"/>
                <a:ea typeface="Poppins Bold"/>
                <a:cs typeface="Poppins Bold"/>
                <a:sym typeface="Poppins Bold"/>
              </a:rPr>
              <a:t>submitted to :</a:t>
            </a:r>
          </a:p>
          <a:p>
            <a:pPr algn="l">
              <a:lnSpc>
                <a:spcPts val="4234"/>
              </a:lnSpc>
            </a:pPr>
            <a:r>
              <a:rPr lang="en-US" sz="3024" b="true">
                <a:solidFill>
                  <a:srgbClr val="FDFDFD"/>
                </a:solidFill>
                <a:latin typeface="Poppins Bold"/>
                <a:ea typeface="Poppins Bold"/>
                <a:cs typeface="Poppins Bold"/>
                <a:sym typeface="Poppins Bold"/>
              </a:rPr>
              <a:t>Dr . Osama Ghoniem</a:t>
            </a:r>
          </a:p>
          <a:p>
            <a:pPr algn="l">
              <a:lnSpc>
                <a:spcPts val="4234"/>
              </a:lnSpc>
            </a:pPr>
            <a:r>
              <a:rPr lang="en-US" sz="3024" b="true">
                <a:solidFill>
                  <a:srgbClr val="FDFDFD"/>
                </a:solidFill>
                <a:latin typeface="Poppins Bold"/>
                <a:ea typeface="Poppins Bold"/>
                <a:cs typeface="Poppins Bold"/>
                <a:sym typeface="Poppins Bold"/>
              </a:rPr>
              <a:t>Eng. Omar Khaled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19999"/>
            </a:blip>
            <a:stretch>
              <a:fillRect l="-216" t="-11609" r="0" b="-24824"/>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41513"/>
            <a:ext cx="12319859" cy="1699100"/>
          </a:xfrm>
          <a:prstGeom prst="rect">
            <a:avLst/>
          </a:prstGeom>
        </p:spPr>
        <p:txBody>
          <a:bodyPr anchor="t" rtlCol="false" tIns="0" lIns="0" bIns="0" rIns="0">
            <a:spAutoFit/>
          </a:bodyPr>
          <a:lstStyle/>
          <a:p>
            <a:pPr algn="l">
              <a:lnSpc>
                <a:spcPts val="6572"/>
              </a:lnSpc>
            </a:pPr>
            <a:r>
              <a:rPr lang="en-US" sz="6443" b="true">
                <a:solidFill>
                  <a:srgbClr val="133D31"/>
                </a:solidFill>
                <a:latin typeface="Poppins Bold"/>
                <a:ea typeface="Poppins Bold"/>
                <a:cs typeface="Poppins Bold"/>
                <a:sym typeface="Poppins Bold"/>
              </a:rPr>
              <a:t>Violated UI/UX Principles (tickets)</a:t>
            </a:r>
          </a:p>
        </p:txBody>
      </p:sp>
      <p:sp>
        <p:nvSpPr>
          <p:cNvPr name="TextBox 12" id="12"/>
          <p:cNvSpPr txBox="true"/>
          <p:nvPr/>
        </p:nvSpPr>
        <p:spPr>
          <a:xfrm rot="0">
            <a:off x="615518" y="3265614"/>
            <a:ext cx="11425040" cy="4935398"/>
          </a:xfrm>
          <a:prstGeom prst="rect">
            <a:avLst/>
          </a:prstGeom>
        </p:spPr>
        <p:txBody>
          <a:bodyPr anchor="t" rtlCol="false" tIns="0" lIns="0" bIns="0" rIns="0">
            <a:spAutoFit/>
          </a:bodyPr>
          <a:lstStyle/>
          <a:p>
            <a:pPr algn="l">
              <a:lnSpc>
                <a:spcPts val="3594"/>
              </a:lnSpc>
            </a:pPr>
            <a:r>
              <a:rPr lang="en-US" sz="2567" b="true">
                <a:solidFill>
                  <a:srgbClr val="EBB840"/>
                </a:solidFill>
                <a:latin typeface="Poppins Bold"/>
                <a:ea typeface="Poppins Bold"/>
                <a:cs typeface="Poppins Bold"/>
                <a:sym typeface="Poppins Bold"/>
              </a:rPr>
              <a:t>Visual Hierarchy </a:t>
            </a:r>
          </a:p>
          <a:p>
            <a:pPr algn="l">
              <a:lnSpc>
                <a:spcPts val="3594"/>
              </a:lnSpc>
            </a:pPr>
            <a:r>
              <a:rPr lang="en-US" sz="2567" b="true">
                <a:solidFill>
                  <a:srgbClr val="133D31"/>
                </a:solidFill>
                <a:latin typeface="Poppins Bold"/>
                <a:ea typeface="Poppins Bold"/>
                <a:cs typeface="Poppins Bold"/>
                <a:sym typeface="Poppins Bold"/>
              </a:rPr>
              <a:t>No clear focus; all elements compete for attention.</a:t>
            </a:r>
          </a:p>
          <a:p>
            <a:pPr algn="l">
              <a:lnSpc>
                <a:spcPts val="3594"/>
              </a:lnSpc>
            </a:pPr>
            <a:r>
              <a:rPr lang="en-US" sz="2567" b="true">
                <a:solidFill>
                  <a:srgbClr val="EBB840"/>
                </a:solidFill>
                <a:latin typeface="Poppins Bold"/>
                <a:ea typeface="Poppins Bold"/>
                <a:cs typeface="Poppins Bold"/>
                <a:sym typeface="Poppins Bold"/>
              </a:rPr>
              <a:t>Spacing &amp; Layout </a:t>
            </a:r>
          </a:p>
          <a:p>
            <a:pPr algn="l">
              <a:lnSpc>
                <a:spcPts val="3594"/>
              </a:lnSpc>
            </a:pPr>
            <a:r>
              <a:rPr lang="en-US" sz="2567" b="true">
                <a:solidFill>
                  <a:srgbClr val="133D31"/>
                </a:solidFill>
                <a:latin typeface="Poppins Bold"/>
                <a:ea typeface="Poppins Bold"/>
                <a:cs typeface="Poppins Bold"/>
                <a:sym typeface="Poppins Bold"/>
              </a:rPr>
              <a:t>Elements are cramped; hard to scan.</a:t>
            </a:r>
          </a:p>
          <a:p>
            <a:pPr algn="l">
              <a:lnSpc>
                <a:spcPts val="3594"/>
              </a:lnSpc>
            </a:pPr>
            <a:r>
              <a:rPr lang="en-US" sz="2567" b="true">
                <a:solidFill>
                  <a:srgbClr val="EBB840"/>
                </a:solidFill>
                <a:latin typeface="Poppins Bold"/>
                <a:ea typeface="Poppins Bold"/>
                <a:cs typeface="Poppins Bold"/>
                <a:sym typeface="Poppins Bold"/>
              </a:rPr>
              <a:t>Consistency (Color &amp; Typography) </a:t>
            </a:r>
          </a:p>
          <a:p>
            <a:pPr algn="l">
              <a:lnSpc>
                <a:spcPts val="3594"/>
              </a:lnSpc>
            </a:pPr>
            <a:r>
              <a:rPr lang="en-US" sz="2567" b="true">
                <a:solidFill>
                  <a:srgbClr val="133D31"/>
                </a:solidFill>
                <a:latin typeface="Poppins Bold"/>
                <a:ea typeface="Poppins Bold"/>
                <a:cs typeface="Poppins Bold"/>
                <a:sym typeface="Poppins Bold"/>
              </a:rPr>
              <a:t> Colors and fonts are inconsistent; no clear pattern.</a:t>
            </a:r>
          </a:p>
          <a:p>
            <a:pPr algn="l">
              <a:lnSpc>
                <a:spcPts val="3594"/>
              </a:lnSpc>
            </a:pPr>
            <a:r>
              <a:rPr lang="en-US" sz="2567" b="true">
                <a:solidFill>
                  <a:srgbClr val="EBB840"/>
                </a:solidFill>
                <a:latin typeface="Poppins Bold"/>
                <a:ea typeface="Poppins Bold"/>
                <a:cs typeface="Poppins Bold"/>
                <a:sym typeface="Poppins Bold"/>
              </a:rPr>
              <a:t>Affordance </a:t>
            </a:r>
          </a:p>
          <a:p>
            <a:pPr algn="l">
              <a:lnSpc>
                <a:spcPts val="3594"/>
              </a:lnSpc>
            </a:pPr>
            <a:r>
              <a:rPr lang="en-US" sz="2567" b="true">
                <a:solidFill>
                  <a:srgbClr val="133D31"/>
                </a:solidFill>
                <a:latin typeface="Poppins Bold"/>
                <a:ea typeface="Poppins Bold"/>
                <a:cs typeface="Poppins Bold"/>
                <a:sym typeface="Poppins Bold"/>
              </a:rPr>
              <a:t> Buttons like “Change passenger” look like links, not clickable buttons.</a:t>
            </a:r>
          </a:p>
          <a:p>
            <a:pPr algn="l">
              <a:lnSpc>
                <a:spcPts val="3594"/>
              </a:lnSpc>
            </a:pPr>
            <a:r>
              <a:rPr lang="en-US" sz="2567" b="true">
                <a:solidFill>
                  <a:srgbClr val="EBB840"/>
                </a:solidFill>
                <a:latin typeface="Poppins Bold"/>
                <a:ea typeface="Poppins Bold"/>
                <a:cs typeface="Poppins Bold"/>
                <a:sym typeface="Poppins Bold"/>
              </a:rPr>
              <a:t>Readability &amp; Scannability </a:t>
            </a:r>
          </a:p>
          <a:p>
            <a:pPr algn="l">
              <a:lnSpc>
                <a:spcPts val="3594"/>
              </a:lnSpc>
            </a:pPr>
            <a:r>
              <a:rPr lang="en-US" sz="2567" b="true">
                <a:solidFill>
                  <a:srgbClr val="133D31"/>
                </a:solidFill>
                <a:latin typeface="Poppins Bold"/>
                <a:ea typeface="Poppins Bold"/>
                <a:cs typeface="Poppins Bold"/>
                <a:sym typeface="Poppins Bold"/>
              </a:rPr>
              <a:t> Key info (price, time, passenger) is not prominent.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812024" cy="9258300"/>
          </a:xfrm>
          <a:custGeom>
            <a:avLst/>
            <a:gdLst/>
            <a:ahLst/>
            <a:cxnLst/>
            <a:rect r="r" b="b" t="t" l="l"/>
            <a:pathLst>
              <a:path h="9258300" w="18812024">
                <a:moveTo>
                  <a:pt x="0" y="0"/>
                </a:moveTo>
                <a:lnTo>
                  <a:pt x="18812024" y="0"/>
                </a:lnTo>
                <a:lnTo>
                  <a:pt x="18812024" y="9258300"/>
                </a:lnTo>
                <a:lnTo>
                  <a:pt x="0" y="9258300"/>
                </a:lnTo>
                <a:lnTo>
                  <a:pt x="0" y="0"/>
                </a:lnTo>
                <a:close/>
              </a:path>
            </a:pathLst>
          </a:custGeom>
          <a:blipFill>
            <a:blip r:embed="rId2">
              <a:alphaModFix amt="25000"/>
            </a:blip>
            <a:stretch>
              <a:fillRect l="-151" t="-11159" r="0" b="-24421"/>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992477" y="2496466"/>
            <a:ext cx="11266823" cy="5170326"/>
            <a:chOff x="0" y="0"/>
            <a:chExt cx="15022431" cy="6893768"/>
          </a:xfrm>
        </p:grpSpPr>
        <p:sp>
          <p:nvSpPr>
            <p:cNvPr name="Freeform 11" id="11"/>
            <p:cNvSpPr/>
            <p:nvPr/>
          </p:nvSpPr>
          <p:spPr>
            <a:xfrm flipH="false" flipV="false" rot="0">
              <a:off x="0" y="0"/>
              <a:ext cx="15022399" cy="6893814"/>
            </a:xfrm>
            <a:custGeom>
              <a:avLst/>
              <a:gdLst/>
              <a:ahLst/>
              <a:cxnLst/>
              <a:rect r="r" b="b" t="t" l="l"/>
              <a:pathLst>
                <a:path h="6893814" w="15022399">
                  <a:moveTo>
                    <a:pt x="0" y="0"/>
                  </a:moveTo>
                  <a:lnTo>
                    <a:pt x="15022399" y="0"/>
                  </a:lnTo>
                  <a:lnTo>
                    <a:pt x="15022399" y="6893814"/>
                  </a:lnTo>
                  <a:lnTo>
                    <a:pt x="0" y="6893814"/>
                  </a:lnTo>
                  <a:lnTo>
                    <a:pt x="0" y="0"/>
                  </a:lnTo>
                  <a:close/>
                </a:path>
              </a:pathLst>
            </a:custGeom>
            <a:blipFill>
              <a:blip r:embed="rId9"/>
              <a:stretch>
                <a:fillRect l="-154" t="0" r="-155" b="0"/>
              </a:stretch>
            </a:blipFill>
          </p:spPr>
        </p:sp>
      </p:grpSp>
      <p:sp>
        <p:nvSpPr>
          <p:cNvPr name="Freeform 12" id="12"/>
          <p:cNvSpPr/>
          <p:nvPr/>
        </p:nvSpPr>
        <p:spPr>
          <a:xfrm flipH="false" flipV="false" rot="0">
            <a:off x="228603" y="61638"/>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946487" y="175048"/>
            <a:ext cx="3600729" cy="1017500"/>
          </a:xfrm>
          <a:prstGeom prst="rect">
            <a:avLst/>
          </a:prstGeom>
        </p:spPr>
        <p:txBody>
          <a:bodyPr anchor="t" rtlCol="false" tIns="0" lIns="0" bIns="0" rIns="0">
            <a:spAutoFit/>
          </a:bodyPr>
          <a:lstStyle/>
          <a:p>
            <a:pPr algn="l">
              <a:lnSpc>
                <a:spcPts val="3809"/>
              </a:lnSpc>
            </a:pPr>
            <a:r>
              <a:rPr lang="en-US" sz="3735" b="true">
                <a:solidFill>
                  <a:srgbClr val="133D31"/>
                </a:solidFill>
                <a:latin typeface="Poppins Bold"/>
                <a:ea typeface="Poppins Bold"/>
                <a:cs typeface="Poppins Bold"/>
                <a:sym typeface="Poppins Bold"/>
              </a:rPr>
              <a:t>6-passengers Pain Points</a:t>
            </a:r>
          </a:p>
        </p:txBody>
      </p:sp>
      <p:sp>
        <p:nvSpPr>
          <p:cNvPr name="TextBox 14" id="14"/>
          <p:cNvSpPr txBox="true"/>
          <p:nvPr/>
        </p:nvSpPr>
        <p:spPr>
          <a:xfrm rot="0">
            <a:off x="228603" y="1637146"/>
            <a:ext cx="5244150" cy="6841342"/>
          </a:xfrm>
          <a:prstGeom prst="rect">
            <a:avLst/>
          </a:prstGeom>
        </p:spPr>
        <p:txBody>
          <a:bodyPr anchor="t" rtlCol="false" tIns="0" lIns="0" bIns="0" rIns="0">
            <a:spAutoFit/>
          </a:bodyPr>
          <a:lstStyle/>
          <a:p>
            <a:pPr algn="l" marL="0" indent="0" lvl="0">
              <a:lnSpc>
                <a:spcPts val="3861"/>
              </a:lnSpc>
              <a:spcBef>
                <a:spcPct val="0"/>
              </a:spcBef>
            </a:pPr>
            <a:r>
              <a:rPr lang="en-US" b="true" sz="2758" strike="noStrike" u="none">
                <a:solidFill>
                  <a:srgbClr val="133D31"/>
                </a:solidFill>
                <a:latin typeface="Canva Sans Bold"/>
                <a:ea typeface="Canva Sans Bold"/>
                <a:cs typeface="Canva Sans Bold"/>
                <a:sym typeface="Canva Sans Bold"/>
              </a:rPr>
              <a:t>- high cognitive load &amp; visual clutter, filters, buttons, pagination and table all compete with no clear focal point</a:t>
            </a:r>
          </a:p>
          <a:p>
            <a:pPr algn="l" marL="0" indent="0" lvl="0">
              <a:lnSpc>
                <a:spcPts val="3861"/>
              </a:lnSpc>
              <a:spcBef>
                <a:spcPct val="0"/>
              </a:spcBef>
            </a:pPr>
            <a:r>
              <a:rPr lang="en-US" b="true" sz="2758" strike="noStrike" u="none">
                <a:solidFill>
                  <a:srgbClr val="133D31"/>
                </a:solidFill>
                <a:latin typeface="Canva Sans Bold"/>
                <a:ea typeface="Canva Sans Bold"/>
                <a:cs typeface="Canva Sans Bold"/>
                <a:sym typeface="Canva Sans Bold"/>
              </a:rPr>
              <a:t>- insufficient white space, elements are crammed together making table harder to scan</a:t>
            </a:r>
          </a:p>
          <a:p>
            <a:pPr algn="l" marL="0" indent="0" lvl="0">
              <a:lnSpc>
                <a:spcPts val="3861"/>
              </a:lnSpc>
              <a:spcBef>
                <a:spcPct val="0"/>
              </a:spcBef>
            </a:pPr>
            <a:r>
              <a:rPr lang="en-US" b="true" sz="2758" strike="noStrike" u="none">
                <a:solidFill>
                  <a:srgbClr val="133D31"/>
                </a:solidFill>
                <a:latin typeface="Canva Sans Bold"/>
                <a:ea typeface="Canva Sans Bold"/>
                <a:cs typeface="Canva Sans Bold"/>
                <a:sym typeface="Canva Sans Bold"/>
              </a:rPr>
              <a:t>- redundant pagination blocks cause visual clutter</a:t>
            </a:r>
          </a:p>
          <a:p>
            <a:pPr algn="l" marL="0" indent="0" lvl="0">
              <a:lnSpc>
                <a:spcPts val="3861"/>
              </a:lnSpc>
              <a:spcBef>
                <a:spcPct val="0"/>
              </a:spcBef>
            </a:pPr>
            <a:r>
              <a:rPr lang="en-US" b="true" sz="2758" strike="noStrike" u="none">
                <a:solidFill>
                  <a:srgbClr val="133D31"/>
                </a:solidFill>
                <a:latin typeface="Canva Sans Bold"/>
                <a:ea typeface="Canva Sans Bold"/>
                <a:cs typeface="Canva Sans Bold"/>
                <a:sym typeface="Canva Sans Bold"/>
              </a:rPr>
              <a:t>- weak call to action, the add passenger button blends in with filter button and inputs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4000"/>
            </a:blip>
            <a:stretch>
              <a:fillRect l="-151" t="-11621" r="0" b="-24983"/>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529320" y="2072240"/>
            <a:ext cx="11723015" cy="5113820"/>
            <a:chOff x="0" y="0"/>
            <a:chExt cx="15630686" cy="6818427"/>
          </a:xfrm>
        </p:grpSpPr>
        <p:sp>
          <p:nvSpPr>
            <p:cNvPr name="Freeform 11" id="11"/>
            <p:cNvSpPr/>
            <p:nvPr/>
          </p:nvSpPr>
          <p:spPr>
            <a:xfrm flipH="false" flipV="false" rot="0">
              <a:off x="0" y="0"/>
              <a:ext cx="15630709" cy="6818376"/>
            </a:xfrm>
            <a:custGeom>
              <a:avLst/>
              <a:gdLst/>
              <a:ahLst/>
              <a:cxnLst/>
              <a:rect r="r" b="b" t="t" l="l"/>
              <a:pathLst>
                <a:path h="6818376" w="15630709">
                  <a:moveTo>
                    <a:pt x="0" y="0"/>
                  </a:moveTo>
                  <a:lnTo>
                    <a:pt x="15630709" y="0"/>
                  </a:lnTo>
                  <a:lnTo>
                    <a:pt x="15630709" y="6818376"/>
                  </a:lnTo>
                  <a:lnTo>
                    <a:pt x="0" y="6818376"/>
                  </a:lnTo>
                  <a:lnTo>
                    <a:pt x="0" y="0"/>
                  </a:lnTo>
                  <a:close/>
                </a:path>
              </a:pathLst>
            </a:custGeom>
            <a:blipFill>
              <a:blip r:embed="rId9"/>
              <a:stretch>
                <a:fillRect l="0" t="-1797" r="0" b="-1798"/>
              </a:stretch>
            </a:blipFill>
          </p:spPr>
        </p:sp>
      </p:grpSp>
      <p:sp>
        <p:nvSpPr>
          <p:cNvPr name="Freeform 12" id="12"/>
          <p:cNvSpPr/>
          <p:nvPr/>
        </p:nvSpPr>
        <p:spPr>
          <a:xfrm flipH="false" flipV="false" rot="0">
            <a:off x="228599" y="75925"/>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96668" y="185866"/>
            <a:ext cx="4468429" cy="995863"/>
          </a:xfrm>
          <a:prstGeom prst="rect">
            <a:avLst/>
          </a:prstGeom>
        </p:spPr>
        <p:txBody>
          <a:bodyPr anchor="t" rtlCol="false" tIns="0" lIns="0" bIns="0" rIns="0">
            <a:spAutoFit/>
          </a:bodyPr>
          <a:lstStyle/>
          <a:p>
            <a:pPr algn="l">
              <a:lnSpc>
                <a:spcPts val="3730"/>
              </a:lnSpc>
            </a:pPr>
            <a:r>
              <a:rPr lang="en-US" sz="3657" b="true">
                <a:solidFill>
                  <a:srgbClr val="133D31"/>
                </a:solidFill>
                <a:latin typeface="Poppins Bold"/>
                <a:ea typeface="Poppins Bold"/>
                <a:cs typeface="Poppins Bold"/>
                <a:sym typeface="Poppins Bold"/>
              </a:rPr>
              <a:t>6-passengers Improvements</a:t>
            </a:r>
          </a:p>
        </p:txBody>
      </p:sp>
      <p:sp>
        <p:nvSpPr>
          <p:cNvPr name="TextBox 14" id="14"/>
          <p:cNvSpPr txBox="true"/>
          <p:nvPr/>
        </p:nvSpPr>
        <p:spPr>
          <a:xfrm rot="0">
            <a:off x="512571" y="1778864"/>
            <a:ext cx="5016749" cy="5456662"/>
          </a:xfrm>
          <a:prstGeom prst="rect">
            <a:avLst/>
          </a:prstGeom>
        </p:spPr>
        <p:txBody>
          <a:bodyPr anchor="t" rtlCol="false" tIns="0" lIns="0" bIns="0" rIns="0">
            <a:spAutoFit/>
          </a:bodyPr>
          <a:lstStyle/>
          <a:p>
            <a:pPr algn="l" marL="0" indent="0" lvl="0">
              <a:lnSpc>
                <a:spcPts val="3927"/>
              </a:lnSpc>
              <a:spcBef>
                <a:spcPct val="0"/>
              </a:spcBef>
            </a:pPr>
            <a:r>
              <a:rPr lang="en-US" b="true" sz="2805" strike="noStrike" u="none">
                <a:solidFill>
                  <a:srgbClr val="133D31"/>
                </a:solidFill>
                <a:latin typeface="Canva Sans Bold"/>
                <a:ea typeface="Canva Sans Bold"/>
                <a:cs typeface="Canva Sans Bold"/>
                <a:sym typeface="Canva Sans Bold"/>
              </a:rPr>
              <a:t>- clear hierarchy &amp; sufficient whitespace</a:t>
            </a:r>
          </a:p>
          <a:p>
            <a:pPr algn="l" marL="0" indent="0" lvl="0">
              <a:lnSpc>
                <a:spcPts val="3927"/>
              </a:lnSpc>
              <a:spcBef>
                <a:spcPct val="0"/>
              </a:spcBef>
            </a:pPr>
            <a:r>
              <a:rPr lang="en-US" b="true" sz="2805" strike="noStrike" u="none">
                <a:solidFill>
                  <a:srgbClr val="133D31"/>
                </a:solidFill>
                <a:latin typeface="Canva Sans Bold"/>
                <a:ea typeface="Canva Sans Bold"/>
                <a:cs typeface="Canva Sans Bold"/>
                <a:sym typeface="Canva Sans Bold"/>
              </a:rPr>
              <a:t>- reduced cognitive load by replacing 6 input fields with single search bar and filter dropdown</a:t>
            </a:r>
          </a:p>
          <a:p>
            <a:pPr algn="l" marL="0" indent="0" lvl="0">
              <a:lnSpc>
                <a:spcPts val="3927"/>
              </a:lnSpc>
              <a:spcBef>
                <a:spcPct val="0"/>
              </a:spcBef>
            </a:pPr>
            <a:r>
              <a:rPr lang="en-US" b="true" sz="2805" strike="noStrike" u="none">
                <a:solidFill>
                  <a:srgbClr val="133D31"/>
                </a:solidFill>
                <a:latin typeface="Canva Sans Bold"/>
                <a:ea typeface="Canva Sans Bold"/>
                <a:cs typeface="Canva Sans Bold"/>
                <a:sym typeface="Canva Sans Bold"/>
              </a:rPr>
              <a:t>- reduced visual clutter by removing redundant pagination</a:t>
            </a:r>
          </a:p>
          <a:p>
            <a:pPr algn="l" marL="0" indent="0" lvl="0">
              <a:lnSpc>
                <a:spcPts val="3927"/>
              </a:lnSpc>
              <a:spcBef>
                <a:spcPct val="0"/>
              </a:spcBef>
            </a:pPr>
            <a:r>
              <a:rPr lang="en-US" b="true" sz="2805" strike="noStrike" u="none">
                <a:solidFill>
                  <a:srgbClr val="133D31"/>
                </a:solidFill>
                <a:latin typeface="Canva Sans Bold"/>
                <a:ea typeface="Canva Sans Bold"/>
                <a:cs typeface="Canva Sans Bold"/>
                <a:sym typeface="Canva Sans Bold"/>
              </a:rPr>
              <a:t>- call to action is prominent and draws user attention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32327" cy="9258300"/>
          </a:xfrm>
          <a:custGeom>
            <a:avLst/>
            <a:gdLst/>
            <a:ahLst/>
            <a:cxnLst/>
            <a:rect r="r" b="b" t="t" l="l"/>
            <a:pathLst>
              <a:path h="9258300" w="18932327">
                <a:moveTo>
                  <a:pt x="0" y="0"/>
                </a:moveTo>
                <a:lnTo>
                  <a:pt x="18932327" y="0"/>
                </a:lnTo>
                <a:lnTo>
                  <a:pt x="18932327" y="9258300"/>
                </a:lnTo>
                <a:lnTo>
                  <a:pt x="0" y="9258300"/>
                </a:lnTo>
                <a:lnTo>
                  <a:pt x="0" y="0"/>
                </a:lnTo>
                <a:close/>
              </a:path>
            </a:pathLst>
          </a:custGeom>
          <a:blipFill>
            <a:blip r:embed="rId2">
              <a:alphaModFix amt="19999"/>
            </a:blip>
            <a:stretch>
              <a:fillRect l="-216" t="-11655" r="0" b="-24881"/>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41513"/>
            <a:ext cx="11977405" cy="1650546"/>
          </a:xfrm>
          <a:prstGeom prst="rect">
            <a:avLst/>
          </a:prstGeom>
        </p:spPr>
        <p:txBody>
          <a:bodyPr anchor="t" rtlCol="false" tIns="0" lIns="0" bIns="0" rIns="0">
            <a:spAutoFit/>
          </a:bodyPr>
          <a:lstStyle/>
          <a:p>
            <a:pPr algn="l">
              <a:lnSpc>
                <a:spcPts val="6389"/>
              </a:lnSpc>
            </a:pPr>
            <a:r>
              <a:rPr lang="en-US" sz="6264" b="true">
                <a:solidFill>
                  <a:srgbClr val="133D31"/>
                </a:solidFill>
                <a:latin typeface="Poppins Bold"/>
                <a:ea typeface="Poppins Bold"/>
                <a:cs typeface="Poppins Bold"/>
                <a:sym typeface="Poppins Bold"/>
              </a:rPr>
              <a:t>Violated UI/UX Principles (passangers)</a:t>
            </a:r>
          </a:p>
        </p:txBody>
      </p:sp>
      <p:sp>
        <p:nvSpPr>
          <p:cNvPr name="TextBox 12" id="12"/>
          <p:cNvSpPr txBox="true"/>
          <p:nvPr/>
        </p:nvSpPr>
        <p:spPr>
          <a:xfrm rot="0">
            <a:off x="323550" y="3363277"/>
            <a:ext cx="16935750" cy="4631741"/>
          </a:xfrm>
          <a:prstGeom prst="rect">
            <a:avLst/>
          </a:prstGeom>
        </p:spPr>
        <p:txBody>
          <a:bodyPr anchor="t" rtlCol="false" tIns="0" lIns="0" bIns="0" rIns="0">
            <a:spAutoFit/>
          </a:bodyPr>
          <a:lstStyle/>
          <a:p>
            <a:pPr algn="l">
              <a:lnSpc>
                <a:spcPts val="4056"/>
              </a:lnSpc>
            </a:pPr>
            <a:r>
              <a:rPr lang="en-US" sz="2897" b="true">
                <a:solidFill>
                  <a:srgbClr val="EBB840"/>
                </a:solidFill>
                <a:latin typeface="Poppins Bold"/>
                <a:ea typeface="Poppins Bold"/>
                <a:cs typeface="Poppins Bold"/>
                <a:sym typeface="Poppins Bold"/>
              </a:rPr>
              <a:t> Visual Hierarchy – </a:t>
            </a:r>
            <a:r>
              <a:rPr lang="en-US" sz="2897" b="true">
                <a:solidFill>
                  <a:srgbClr val="133D31"/>
                </a:solidFill>
                <a:latin typeface="Poppins Bold"/>
                <a:ea typeface="Poppins Bold"/>
                <a:cs typeface="Poppins Bold"/>
                <a:sym typeface="Poppins Bold"/>
              </a:rPr>
              <a:t>Too many elements competing, no clear focus.</a:t>
            </a:r>
          </a:p>
          <a:p>
            <a:pPr algn="l">
              <a:lnSpc>
                <a:spcPts val="4056"/>
              </a:lnSpc>
            </a:pPr>
          </a:p>
          <a:p>
            <a:pPr algn="l">
              <a:lnSpc>
                <a:spcPts val="4056"/>
              </a:lnSpc>
            </a:pPr>
            <a:r>
              <a:rPr lang="en-US" sz="2897" b="true">
                <a:solidFill>
                  <a:srgbClr val="EBB840"/>
                </a:solidFill>
                <a:latin typeface="Poppins Bold"/>
                <a:ea typeface="Poppins Bold"/>
                <a:cs typeface="Poppins Bold"/>
                <a:sym typeface="Poppins Bold"/>
              </a:rPr>
              <a:t>Cognitive Load – </a:t>
            </a:r>
            <a:r>
              <a:rPr lang="en-US" sz="2897" b="true">
                <a:solidFill>
                  <a:srgbClr val="133D31"/>
                </a:solidFill>
                <a:latin typeface="Poppins Bold"/>
                <a:ea typeface="Poppins Bold"/>
                <a:cs typeface="Poppins Bold"/>
                <a:sym typeface="Poppins Bold"/>
              </a:rPr>
              <a:t>Multiple filters and controls shown at once overwhelm the user.</a:t>
            </a:r>
          </a:p>
          <a:p>
            <a:pPr algn="l">
              <a:lnSpc>
                <a:spcPts val="4056"/>
              </a:lnSpc>
            </a:pPr>
          </a:p>
          <a:p>
            <a:pPr algn="l">
              <a:lnSpc>
                <a:spcPts val="4056"/>
              </a:lnSpc>
            </a:pPr>
            <a:r>
              <a:rPr lang="en-US" sz="2897" b="true">
                <a:solidFill>
                  <a:srgbClr val="EBB840"/>
                </a:solidFill>
                <a:latin typeface="Poppins Bold"/>
                <a:ea typeface="Poppins Bold"/>
                <a:cs typeface="Poppins Bold"/>
                <a:sym typeface="Poppins Bold"/>
              </a:rPr>
              <a:t>Whitespace – </a:t>
            </a:r>
            <a:r>
              <a:rPr lang="en-US" sz="2897" b="true">
                <a:solidFill>
                  <a:srgbClr val="133D31"/>
                </a:solidFill>
                <a:latin typeface="Poppins Bold"/>
                <a:ea typeface="Poppins Bold"/>
                <a:cs typeface="Poppins Bold"/>
                <a:sym typeface="Poppins Bold"/>
              </a:rPr>
              <a:t>Tight spacing makes the table harder to read.</a:t>
            </a:r>
          </a:p>
          <a:p>
            <a:pPr algn="l">
              <a:lnSpc>
                <a:spcPts val="4056"/>
              </a:lnSpc>
            </a:pPr>
          </a:p>
          <a:p>
            <a:pPr algn="l">
              <a:lnSpc>
                <a:spcPts val="4056"/>
              </a:lnSpc>
            </a:pPr>
            <a:r>
              <a:rPr lang="en-US" sz="2897" b="true">
                <a:solidFill>
                  <a:srgbClr val="EBB840"/>
                </a:solidFill>
                <a:latin typeface="Poppins Bold"/>
                <a:ea typeface="Poppins Bold"/>
                <a:cs typeface="Poppins Bold"/>
                <a:sym typeface="Poppins Bold"/>
              </a:rPr>
              <a:t>Scanability – </a:t>
            </a:r>
            <a:r>
              <a:rPr lang="en-US" sz="2897" b="true">
                <a:solidFill>
                  <a:srgbClr val="133D31"/>
                </a:solidFill>
                <a:latin typeface="Poppins Bold"/>
                <a:ea typeface="Poppins Bold"/>
                <a:cs typeface="Poppins Bold"/>
                <a:sym typeface="Poppins Bold"/>
              </a:rPr>
              <a:t>Cluttered layout (including redundant pagination) hurts quick scanning.</a:t>
            </a:r>
          </a:p>
          <a:p>
            <a:pPr algn="l">
              <a:lnSpc>
                <a:spcPts val="4056"/>
              </a:lnSpc>
            </a:pPr>
          </a:p>
          <a:p>
            <a:pPr algn="l">
              <a:lnSpc>
                <a:spcPts val="4056"/>
              </a:lnSpc>
            </a:pPr>
            <a:r>
              <a:rPr lang="en-US" sz="2897" b="true">
                <a:solidFill>
                  <a:srgbClr val="EBB840"/>
                </a:solidFill>
                <a:latin typeface="Poppins Bold"/>
                <a:ea typeface="Poppins Bold"/>
                <a:cs typeface="Poppins Bold"/>
                <a:sym typeface="Poppins Bold"/>
              </a:rPr>
              <a:t>Call-to-Action Clarity –</a:t>
            </a:r>
            <a:r>
              <a:rPr lang="en-US" sz="2897" b="true">
                <a:solidFill>
                  <a:srgbClr val="133D31"/>
                </a:solidFill>
                <a:latin typeface="Poppins Bold"/>
                <a:ea typeface="Poppins Bold"/>
                <a:cs typeface="Poppins Bold"/>
                <a:sym typeface="Poppins Bold"/>
              </a:rPr>
              <a:t> “Add Passenger” doesn’t stand out as the primary action.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24000"/>
            </a:blip>
            <a:stretch>
              <a:fillRect l="-216" t="-11609" r="0" b="-24824"/>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035918" y="2065177"/>
            <a:ext cx="11150548" cy="5127946"/>
            <a:chOff x="0" y="0"/>
            <a:chExt cx="14867397" cy="6837261"/>
          </a:xfrm>
        </p:grpSpPr>
        <p:sp>
          <p:nvSpPr>
            <p:cNvPr name="Freeform 11" id="11"/>
            <p:cNvSpPr/>
            <p:nvPr/>
          </p:nvSpPr>
          <p:spPr>
            <a:xfrm flipH="false" flipV="false" rot="0">
              <a:off x="0" y="0"/>
              <a:ext cx="14867438" cy="6837299"/>
            </a:xfrm>
            <a:custGeom>
              <a:avLst/>
              <a:gdLst/>
              <a:ahLst/>
              <a:cxnLst/>
              <a:rect r="r" b="b" t="t" l="l"/>
              <a:pathLst>
                <a:path h="6837299" w="14867438">
                  <a:moveTo>
                    <a:pt x="0" y="0"/>
                  </a:moveTo>
                  <a:lnTo>
                    <a:pt x="14867438" y="0"/>
                  </a:lnTo>
                  <a:lnTo>
                    <a:pt x="14867438" y="6837299"/>
                  </a:lnTo>
                  <a:lnTo>
                    <a:pt x="0" y="6837299"/>
                  </a:lnTo>
                  <a:lnTo>
                    <a:pt x="0" y="0"/>
                  </a:lnTo>
                  <a:close/>
                </a:path>
              </a:pathLst>
            </a:custGeom>
            <a:blipFill>
              <a:blip r:embed="rId9"/>
              <a:stretch>
                <a:fillRect l="-640" t="0" r="-640" b="0"/>
              </a:stretch>
            </a:blipFill>
          </p:spPr>
        </p:sp>
      </p:grpSp>
      <p:sp>
        <p:nvSpPr>
          <p:cNvPr name="Freeform 12" id="12"/>
          <p:cNvSpPr/>
          <p:nvPr/>
        </p:nvSpPr>
        <p:spPr>
          <a:xfrm flipH="false" flipV="false" rot="0">
            <a:off x="0" y="102595"/>
            <a:ext cx="4697152" cy="1133830"/>
          </a:xfrm>
          <a:custGeom>
            <a:avLst/>
            <a:gdLst/>
            <a:ahLst/>
            <a:cxnLst/>
            <a:rect r="r" b="b" t="t" l="l"/>
            <a:pathLst>
              <a:path h="1133830" w="4697152">
                <a:moveTo>
                  <a:pt x="0" y="0"/>
                </a:moveTo>
                <a:lnTo>
                  <a:pt x="4697152" y="0"/>
                </a:lnTo>
                <a:lnTo>
                  <a:pt x="4697152" y="1133830"/>
                </a:lnTo>
                <a:lnTo>
                  <a:pt x="0" y="11338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580583" y="216818"/>
            <a:ext cx="4116570" cy="924433"/>
          </a:xfrm>
          <a:prstGeom prst="rect">
            <a:avLst/>
          </a:prstGeom>
        </p:spPr>
        <p:txBody>
          <a:bodyPr anchor="t" rtlCol="false" tIns="0" lIns="0" bIns="0" rIns="0">
            <a:spAutoFit/>
          </a:bodyPr>
          <a:lstStyle/>
          <a:p>
            <a:pPr algn="l">
              <a:lnSpc>
                <a:spcPts val="3435"/>
              </a:lnSpc>
            </a:pPr>
            <a:r>
              <a:rPr lang="en-US" sz="3368" b="true">
                <a:solidFill>
                  <a:srgbClr val="133D31"/>
                </a:solidFill>
                <a:latin typeface="Poppins Bold"/>
                <a:ea typeface="Poppins Bold"/>
                <a:cs typeface="Poppins Bold"/>
                <a:sym typeface="Poppins Bold"/>
              </a:rPr>
              <a:t>7-settings Pain Points</a:t>
            </a:r>
          </a:p>
        </p:txBody>
      </p:sp>
      <p:sp>
        <p:nvSpPr>
          <p:cNvPr name="TextBox 14" id="14"/>
          <p:cNvSpPr txBox="true"/>
          <p:nvPr/>
        </p:nvSpPr>
        <p:spPr>
          <a:xfrm rot="0">
            <a:off x="580583" y="1419885"/>
            <a:ext cx="5123188" cy="7636148"/>
          </a:xfrm>
          <a:prstGeom prst="rect">
            <a:avLst/>
          </a:prstGeom>
        </p:spPr>
        <p:txBody>
          <a:bodyPr anchor="t" rtlCol="false" tIns="0" lIns="0" bIns="0" rIns="0">
            <a:spAutoFit/>
          </a:bodyPr>
          <a:lstStyle/>
          <a:p>
            <a:pPr algn="l" marL="0" indent="0" lvl="0">
              <a:lnSpc>
                <a:spcPts val="3774"/>
              </a:lnSpc>
              <a:spcBef>
                <a:spcPct val="0"/>
              </a:spcBef>
            </a:pPr>
            <a:r>
              <a:rPr lang="en-US" b="true" sz="2696" strike="noStrike" u="none">
                <a:solidFill>
                  <a:srgbClr val="133D31"/>
                </a:solidFill>
                <a:latin typeface="Canva Sans Bold"/>
                <a:ea typeface="Canva Sans Bold"/>
                <a:cs typeface="Canva Sans Bold"/>
                <a:sym typeface="Canva Sans Bold"/>
              </a:rPr>
              <a:t>- poor visual hierarchy, the 2 main sections (settings &amp; notifications) aren't visually separated</a:t>
            </a:r>
          </a:p>
          <a:p>
            <a:pPr algn="l" marL="0" indent="0" lvl="0">
              <a:lnSpc>
                <a:spcPts val="3774"/>
              </a:lnSpc>
              <a:spcBef>
                <a:spcPct val="0"/>
              </a:spcBef>
            </a:pPr>
            <a:r>
              <a:rPr lang="en-US" b="true" sz="2696" strike="noStrike" u="none">
                <a:solidFill>
                  <a:srgbClr val="133D31"/>
                </a:solidFill>
                <a:latin typeface="Canva Sans Bold"/>
                <a:ea typeface="Canva Sans Bold"/>
                <a:cs typeface="Canva Sans Bold"/>
                <a:sym typeface="Canva Sans Bold"/>
              </a:rPr>
              <a:t>- content touches the edge of the screen causing visual noise and makes reading harder</a:t>
            </a:r>
          </a:p>
          <a:p>
            <a:pPr algn="l" marL="0" indent="0" lvl="0">
              <a:lnSpc>
                <a:spcPts val="3774"/>
              </a:lnSpc>
              <a:spcBef>
                <a:spcPct val="0"/>
              </a:spcBef>
            </a:pPr>
            <a:r>
              <a:rPr lang="en-US" b="true" sz="2696" strike="noStrike" u="none">
                <a:solidFill>
                  <a:srgbClr val="133D31"/>
                </a:solidFill>
                <a:latin typeface="Canva Sans Bold"/>
                <a:ea typeface="Canva Sans Bold"/>
                <a:cs typeface="Canva Sans Bold"/>
                <a:sym typeface="Canva Sans Bold"/>
              </a:rPr>
              <a:t>- unclear call to action, the three action buttons are grouped together, failing to prioritize the primary action</a:t>
            </a:r>
          </a:p>
          <a:p>
            <a:pPr algn="l" marL="0" indent="0" lvl="0">
              <a:lnSpc>
                <a:spcPts val="3774"/>
              </a:lnSpc>
              <a:spcBef>
                <a:spcPct val="0"/>
              </a:spcBef>
            </a:pPr>
            <a:r>
              <a:rPr lang="en-US" b="true" sz="2696" strike="noStrike" u="none">
                <a:solidFill>
                  <a:srgbClr val="133D31"/>
                </a:solidFill>
                <a:latin typeface="Canva Sans Bold"/>
                <a:ea typeface="Canva Sans Bold"/>
                <a:cs typeface="Canva Sans Bold"/>
                <a:sym typeface="Canva Sans Bold"/>
              </a:rPr>
              <a:t>- lacks clarity, no empty-state for the notifications list when it is empty</a:t>
            </a:r>
          </a:p>
          <a:p>
            <a:pPr algn="l" marL="0" indent="0" lvl="0">
              <a:lnSpc>
                <a:spcPts val="3774"/>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24000"/>
            </a:blip>
            <a:stretch>
              <a:fillRect l="-216" t="-11609" r="0" b="-24824"/>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405174" y="2429903"/>
            <a:ext cx="11854126" cy="5226832"/>
            <a:chOff x="0" y="0"/>
            <a:chExt cx="15805501" cy="6969109"/>
          </a:xfrm>
        </p:grpSpPr>
        <p:sp>
          <p:nvSpPr>
            <p:cNvPr name="Freeform 11" id="11"/>
            <p:cNvSpPr/>
            <p:nvPr/>
          </p:nvSpPr>
          <p:spPr>
            <a:xfrm flipH="false" flipV="false" rot="0">
              <a:off x="0" y="0"/>
              <a:ext cx="15805541" cy="6969125"/>
            </a:xfrm>
            <a:custGeom>
              <a:avLst/>
              <a:gdLst/>
              <a:ahLst/>
              <a:cxnLst/>
              <a:rect r="r" b="b" t="t" l="l"/>
              <a:pathLst>
                <a:path h="6969125" w="15805541">
                  <a:moveTo>
                    <a:pt x="0" y="0"/>
                  </a:moveTo>
                  <a:lnTo>
                    <a:pt x="15805541" y="0"/>
                  </a:lnTo>
                  <a:lnTo>
                    <a:pt x="15805541" y="6969125"/>
                  </a:lnTo>
                  <a:lnTo>
                    <a:pt x="0" y="6969125"/>
                  </a:lnTo>
                  <a:lnTo>
                    <a:pt x="0" y="0"/>
                  </a:lnTo>
                  <a:close/>
                </a:path>
              </a:pathLst>
            </a:custGeom>
            <a:blipFill>
              <a:blip r:embed="rId9"/>
              <a:stretch>
                <a:fillRect l="0" t="-2497" r="0" b="-2496"/>
              </a:stretch>
            </a:blipFill>
          </p:spPr>
        </p:sp>
      </p:grpSp>
      <p:sp>
        <p:nvSpPr>
          <p:cNvPr name="Freeform 12" id="12"/>
          <p:cNvSpPr/>
          <p:nvPr/>
        </p:nvSpPr>
        <p:spPr>
          <a:xfrm flipH="false" flipV="false" rot="0">
            <a:off x="228600" y="265595"/>
            <a:ext cx="4468552" cy="1078649"/>
          </a:xfrm>
          <a:custGeom>
            <a:avLst/>
            <a:gdLst/>
            <a:ahLst/>
            <a:cxnLst/>
            <a:rect r="r" b="b" t="t" l="l"/>
            <a:pathLst>
              <a:path h="1078649" w="4468552">
                <a:moveTo>
                  <a:pt x="0" y="0"/>
                </a:moveTo>
                <a:lnTo>
                  <a:pt x="4468552" y="0"/>
                </a:lnTo>
                <a:lnTo>
                  <a:pt x="4468552" y="1078649"/>
                </a:lnTo>
                <a:lnTo>
                  <a:pt x="0" y="1078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951107" y="294170"/>
            <a:ext cx="5318584" cy="949799"/>
          </a:xfrm>
          <a:prstGeom prst="rect">
            <a:avLst/>
          </a:prstGeom>
        </p:spPr>
        <p:txBody>
          <a:bodyPr anchor="t" rtlCol="false" tIns="0" lIns="0" bIns="0" rIns="0">
            <a:spAutoFit/>
          </a:bodyPr>
          <a:lstStyle/>
          <a:p>
            <a:pPr algn="l">
              <a:lnSpc>
                <a:spcPts val="3562"/>
              </a:lnSpc>
            </a:pPr>
            <a:r>
              <a:rPr lang="en-US" sz="3493" b="true">
                <a:solidFill>
                  <a:srgbClr val="133D31"/>
                </a:solidFill>
                <a:latin typeface="Poppins Bold"/>
                <a:ea typeface="Poppins Bold"/>
                <a:cs typeface="Poppins Bold"/>
                <a:sym typeface="Poppins Bold"/>
              </a:rPr>
              <a:t>7-settings Improvements</a:t>
            </a:r>
          </a:p>
        </p:txBody>
      </p:sp>
      <p:sp>
        <p:nvSpPr>
          <p:cNvPr name="TextBox 14" id="14"/>
          <p:cNvSpPr txBox="true"/>
          <p:nvPr/>
        </p:nvSpPr>
        <p:spPr>
          <a:xfrm rot="0">
            <a:off x="487119" y="1982708"/>
            <a:ext cx="4918055" cy="6064073"/>
          </a:xfrm>
          <a:prstGeom prst="rect">
            <a:avLst/>
          </a:prstGeom>
        </p:spPr>
        <p:txBody>
          <a:bodyPr anchor="t" rtlCol="false" tIns="0" lIns="0" bIns="0" rIns="0">
            <a:spAutoFit/>
          </a:bodyPr>
          <a:lstStyle/>
          <a:p>
            <a:pPr algn="l" marL="0" indent="0" lvl="0">
              <a:lnSpc>
                <a:spcPts val="4000"/>
              </a:lnSpc>
              <a:spcBef>
                <a:spcPct val="0"/>
              </a:spcBef>
            </a:pPr>
            <a:r>
              <a:rPr lang="en-US" b="true" sz="2858" strike="noStrike" u="none">
                <a:solidFill>
                  <a:srgbClr val="133D31"/>
                </a:solidFill>
                <a:latin typeface="Canva Sans Bold"/>
                <a:ea typeface="Canva Sans Bold"/>
                <a:cs typeface="Canva Sans Bold"/>
                <a:sym typeface="Canva Sans Bold"/>
              </a:rPr>
              <a:t>- improved visual hierarchy &amp; grouping, separating profile from notifications reduces cognitive load</a:t>
            </a:r>
          </a:p>
          <a:p>
            <a:pPr algn="l" marL="0" indent="0" lvl="0">
              <a:lnSpc>
                <a:spcPts val="4000"/>
              </a:lnSpc>
              <a:spcBef>
                <a:spcPct val="0"/>
              </a:spcBef>
            </a:pPr>
            <a:r>
              <a:rPr lang="en-US" b="true" sz="2858" strike="noStrike" u="none">
                <a:solidFill>
                  <a:srgbClr val="133D31"/>
                </a:solidFill>
                <a:latin typeface="Canva Sans Bold"/>
                <a:ea typeface="Canva Sans Bold"/>
                <a:cs typeface="Canva Sans Bold"/>
                <a:sym typeface="Canva Sans Bold"/>
              </a:rPr>
              <a:t>- clear call to action and separation from destructive delete profile</a:t>
            </a:r>
          </a:p>
          <a:p>
            <a:pPr algn="l" marL="0" indent="0" lvl="0">
              <a:lnSpc>
                <a:spcPts val="4000"/>
              </a:lnSpc>
              <a:spcBef>
                <a:spcPct val="0"/>
              </a:spcBef>
            </a:pPr>
            <a:r>
              <a:rPr lang="en-US" b="true" sz="2858" strike="noStrike" u="none">
                <a:solidFill>
                  <a:srgbClr val="133D31"/>
                </a:solidFill>
                <a:latin typeface="Canva Sans Bold"/>
                <a:ea typeface="Canva Sans Bold"/>
                <a:cs typeface="Canva Sans Bold"/>
                <a:sym typeface="Canva Sans Bold"/>
              </a:rPr>
              <a:t>- sufficient whitespace to keep content off the screen edges, improving readability and reducing visual noise.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19999"/>
            </a:blip>
            <a:stretch>
              <a:fillRect l="-216" t="-11609" r="0" b="-24824"/>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41513"/>
            <a:ext cx="11847049" cy="1632064"/>
          </a:xfrm>
          <a:prstGeom prst="rect">
            <a:avLst/>
          </a:prstGeom>
        </p:spPr>
        <p:txBody>
          <a:bodyPr anchor="t" rtlCol="false" tIns="0" lIns="0" bIns="0" rIns="0">
            <a:spAutoFit/>
          </a:bodyPr>
          <a:lstStyle/>
          <a:p>
            <a:pPr algn="l">
              <a:lnSpc>
                <a:spcPts val="6320"/>
              </a:lnSpc>
            </a:pPr>
            <a:r>
              <a:rPr lang="en-US" sz="6196" b="true">
                <a:solidFill>
                  <a:srgbClr val="133D31"/>
                </a:solidFill>
                <a:latin typeface="Poppins Bold"/>
                <a:ea typeface="Poppins Bold"/>
                <a:cs typeface="Poppins Bold"/>
                <a:sym typeface="Poppins Bold"/>
              </a:rPr>
              <a:t>Violated UI/UX Principles (settings)</a:t>
            </a:r>
          </a:p>
        </p:txBody>
      </p:sp>
      <p:sp>
        <p:nvSpPr>
          <p:cNvPr name="TextBox 12" id="12"/>
          <p:cNvSpPr txBox="true"/>
          <p:nvPr/>
        </p:nvSpPr>
        <p:spPr>
          <a:xfrm rot="0">
            <a:off x="323550" y="3493495"/>
            <a:ext cx="15654417" cy="3537026"/>
          </a:xfrm>
          <a:prstGeom prst="rect">
            <a:avLst/>
          </a:prstGeom>
        </p:spPr>
        <p:txBody>
          <a:bodyPr anchor="t" rtlCol="false" tIns="0" lIns="0" bIns="0" rIns="0">
            <a:spAutoFit/>
          </a:bodyPr>
          <a:lstStyle/>
          <a:p>
            <a:pPr algn="l">
              <a:lnSpc>
                <a:spcPts val="4016"/>
              </a:lnSpc>
            </a:pPr>
            <a:r>
              <a:rPr lang="en-US" sz="2867" b="true">
                <a:solidFill>
                  <a:srgbClr val="EBB840"/>
                </a:solidFill>
                <a:latin typeface="Poppins Bold"/>
                <a:ea typeface="Poppins Bold"/>
                <a:cs typeface="Poppins Bold"/>
                <a:sym typeface="Poppins Bold"/>
              </a:rPr>
              <a:t> Visual Hierarchy –</a:t>
            </a:r>
            <a:r>
              <a:rPr lang="en-US" sz="2867" b="true">
                <a:solidFill>
                  <a:srgbClr val="133D31"/>
                </a:solidFill>
                <a:latin typeface="Poppins Bold"/>
                <a:ea typeface="Poppins Bold"/>
                <a:cs typeface="Poppins Bold"/>
                <a:sym typeface="Poppins Bold"/>
              </a:rPr>
              <a:t> Sections (Settings &amp; Notifications) aren’t visually separated</a:t>
            </a:r>
            <a:r>
              <a:rPr lang="en-US" sz="2867" b="true">
                <a:solidFill>
                  <a:srgbClr val="EBB840"/>
                </a:solidFill>
                <a:latin typeface="Poppins Bold"/>
                <a:ea typeface="Poppins Bold"/>
                <a:cs typeface="Poppins Bold"/>
                <a:sym typeface="Poppins Bold"/>
              </a:rPr>
              <a:t>.</a:t>
            </a:r>
          </a:p>
          <a:p>
            <a:pPr algn="l">
              <a:lnSpc>
                <a:spcPts val="4016"/>
              </a:lnSpc>
            </a:pPr>
          </a:p>
          <a:p>
            <a:pPr algn="l">
              <a:lnSpc>
                <a:spcPts val="4016"/>
              </a:lnSpc>
            </a:pPr>
            <a:r>
              <a:rPr lang="en-US" sz="2867" b="true">
                <a:solidFill>
                  <a:srgbClr val="EBB840"/>
                </a:solidFill>
                <a:latin typeface="Poppins Bold"/>
                <a:ea typeface="Poppins Bold"/>
                <a:cs typeface="Poppins Bold"/>
                <a:sym typeface="Poppins Bold"/>
              </a:rPr>
              <a:t>Whitespace – </a:t>
            </a:r>
            <a:r>
              <a:rPr lang="en-US" sz="2867" b="true">
                <a:solidFill>
                  <a:srgbClr val="133D31"/>
                </a:solidFill>
                <a:latin typeface="Poppins Bold"/>
                <a:ea typeface="Poppins Bold"/>
                <a:cs typeface="Poppins Bold"/>
                <a:sym typeface="Poppins Bold"/>
              </a:rPr>
              <a:t>Content touches screen edges, creating visual noise.</a:t>
            </a:r>
          </a:p>
          <a:p>
            <a:pPr algn="l">
              <a:lnSpc>
                <a:spcPts val="4016"/>
              </a:lnSpc>
            </a:pPr>
          </a:p>
          <a:p>
            <a:pPr algn="l">
              <a:lnSpc>
                <a:spcPts val="4016"/>
              </a:lnSpc>
            </a:pPr>
            <a:r>
              <a:rPr lang="en-US" sz="2867" b="true">
                <a:solidFill>
                  <a:srgbClr val="EBB840"/>
                </a:solidFill>
                <a:latin typeface="Poppins Bold"/>
                <a:ea typeface="Poppins Bold"/>
                <a:cs typeface="Poppins Bold"/>
                <a:sym typeface="Poppins Bold"/>
              </a:rPr>
              <a:t>Call-to-Action Clarity – </a:t>
            </a:r>
            <a:r>
              <a:rPr lang="en-US" sz="2867" b="true">
                <a:solidFill>
                  <a:srgbClr val="133D31"/>
                </a:solidFill>
                <a:latin typeface="Poppins Bold"/>
                <a:ea typeface="Poppins Bold"/>
                <a:cs typeface="Poppins Bold"/>
                <a:sym typeface="Poppins Bold"/>
              </a:rPr>
              <a:t>Action buttons are grouped, primary action isn’t prioritized.</a:t>
            </a:r>
          </a:p>
          <a:p>
            <a:pPr algn="l">
              <a:lnSpc>
                <a:spcPts val="4016"/>
              </a:lnSpc>
            </a:pPr>
          </a:p>
          <a:p>
            <a:pPr algn="l">
              <a:lnSpc>
                <a:spcPts val="4016"/>
              </a:lnSpc>
            </a:pPr>
            <a:r>
              <a:rPr lang="en-US" sz="2867" b="true">
                <a:solidFill>
                  <a:srgbClr val="EBB840"/>
                </a:solidFill>
                <a:latin typeface="Poppins Bold"/>
                <a:ea typeface="Poppins Bold"/>
                <a:cs typeface="Poppins Bold"/>
                <a:sym typeface="Poppins Bold"/>
              </a:rPr>
              <a:t>Clarity / Empty State –</a:t>
            </a:r>
            <a:r>
              <a:rPr lang="en-US" sz="2867" b="true">
                <a:solidFill>
                  <a:srgbClr val="133D31"/>
                </a:solidFill>
                <a:latin typeface="Poppins Bold"/>
                <a:ea typeface="Poppins Bold"/>
                <a:cs typeface="Poppins Bold"/>
                <a:sym typeface="Poppins Bold"/>
              </a:rPr>
              <a:t> Notifications list has no empty-state, reducing clarity.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4000"/>
            </a:blip>
            <a:stretch>
              <a:fillRect l="-151" t="-11621" r="0" b="-24983"/>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077908" y="2258506"/>
            <a:ext cx="11311048" cy="5099693"/>
            <a:chOff x="0" y="0"/>
            <a:chExt cx="15081398" cy="6799591"/>
          </a:xfrm>
        </p:grpSpPr>
        <p:sp>
          <p:nvSpPr>
            <p:cNvPr name="Freeform 11" id="11"/>
            <p:cNvSpPr/>
            <p:nvPr/>
          </p:nvSpPr>
          <p:spPr>
            <a:xfrm flipH="false" flipV="false" rot="0">
              <a:off x="0" y="0"/>
              <a:ext cx="15081419" cy="6799580"/>
            </a:xfrm>
            <a:custGeom>
              <a:avLst/>
              <a:gdLst/>
              <a:ahLst/>
              <a:cxnLst/>
              <a:rect r="r" b="b" t="t" l="l"/>
              <a:pathLst>
                <a:path h="6799580" w="15081419">
                  <a:moveTo>
                    <a:pt x="107987" y="0"/>
                  </a:moveTo>
                  <a:lnTo>
                    <a:pt x="14973432" y="0"/>
                  </a:lnTo>
                  <a:cubicBezTo>
                    <a:pt x="15033072" y="0"/>
                    <a:pt x="15081419" y="48347"/>
                    <a:pt x="15081419" y="107987"/>
                  </a:cubicBezTo>
                  <a:lnTo>
                    <a:pt x="15081419" y="6691594"/>
                  </a:lnTo>
                  <a:cubicBezTo>
                    <a:pt x="15081419" y="6720233"/>
                    <a:pt x="15070041" y="6747701"/>
                    <a:pt x="15049790" y="6767952"/>
                  </a:cubicBezTo>
                  <a:cubicBezTo>
                    <a:pt x="15029538" y="6788203"/>
                    <a:pt x="15002072" y="6799580"/>
                    <a:pt x="14973432" y="6799580"/>
                  </a:cubicBezTo>
                  <a:lnTo>
                    <a:pt x="107987" y="6799580"/>
                  </a:lnTo>
                  <a:cubicBezTo>
                    <a:pt x="79347" y="6799580"/>
                    <a:pt x="51880" y="6788203"/>
                    <a:pt x="31629" y="6767952"/>
                  </a:cubicBezTo>
                  <a:cubicBezTo>
                    <a:pt x="11377" y="6747701"/>
                    <a:pt x="0" y="6720233"/>
                    <a:pt x="0" y="6691594"/>
                  </a:cubicBezTo>
                  <a:lnTo>
                    <a:pt x="0" y="107987"/>
                  </a:lnTo>
                  <a:cubicBezTo>
                    <a:pt x="0" y="79347"/>
                    <a:pt x="11377" y="51880"/>
                    <a:pt x="31629" y="31629"/>
                  </a:cubicBezTo>
                  <a:cubicBezTo>
                    <a:pt x="51880" y="11377"/>
                    <a:pt x="79347" y="0"/>
                    <a:pt x="107987" y="0"/>
                  </a:cubicBezTo>
                  <a:close/>
                </a:path>
              </a:pathLst>
            </a:custGeom>
            <a:blipFill>
              <a:blip r:embed="rId9"/>
              <a:stretch>
                <a:fillRect l="-12" t="0" r="-12" b="0"/>
              </a:stretch>
            </a:blipFill>
          </p:spPr>
        </p:sp>
      </p:grpSp>
      <p:sp>
        <p:nvSpPr>
          <p:cNvPr name="Freeform 12" id="12"/>
          <p:cNvSpPr/>
          <p:nvPr/>
        </p:nvSpPr>
        <p:spPr>
          <a:xfrm flipH="false" flipV="false" rot="0">
            <a:off x="228601" y="0"/>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62901"/>
            <a:ext cx="3971703" cy="1031192"/>
          </a:xfrm>
          <a:prstGeom prst="rect">
            <a:avLst/>
          </a:prstGeom>
        </p:spPr>
        <p:txBody>
          <a:bodyPr anchor="t" rtlCol="false" tIns="0" lIns="0" bIns="0" rIns="0">
            <a:spAutoFit/>
          </a:bodyPr>
          <a:lstStyle/>
          <a:p>
            <a:pPr algn="l">
              <a:lnSpc>
                <a:spcPts val="3859"/>
              </a:lnSpc>
            </a:pPr>
            <a:r>
              <a:rPr lang="en-US" sz="3784" b="true">
                <a:solidFill>
                  <a:srgbClr val="133D31"/>
                </a:solidFill>
                <a:latin typeface="Poppins Bold"/>
                <a:ea typeface="Poppins Bold"/>
                <a:cs typeface="Poppins Bold"/>
                <a:sym typeface="Poppins Bold"/>
              </a:rPr>
              <a:t>8-complaints Pain Points</a:t>
            </a:r>
          </a:p>
        </p:txBody>
      </p:sp>
      <p:sp>
        <p:nvSpPr>
          <p:cNvPr name="TextBox 14" id="14"/>
          <p:cNvSpPr txBox="true"/>
          <p:nvPr/>
        </p:nvSpPr>
        <p:spPr>
          <a:xfrm rot="0">
            <a:off x="596323" y="1574382"/>
            <a:ext cx="4836457" cy="7123469"/>
          </a:xfrm>
          <a:prstGeom prst="rect">
            <a:avLst/>
          </a:prstGeom>
        </p:spPr>
        <p:txBody>
          <a:bodyPr anchor="t" rtlCol="false" tIns="0" lIns="0" bIns="0" rIns="0">
            <a:spAutoFit/>
          </a:bodyPr>
          <a:lstStyle/>
          <a:p>
            <a:pPr algn="l" marL="0" indent="0" lvl="0">
              <a:lnSpc>
                <a:spcPts val="3756"/>
              </a:lnSpc>
              <a:spcBef>
                <a:spcPct val="0"/>
              </a:spcBef>
            </a:pPr>
            <a:r>
              <a:rPr lang="en-US" b="true" sz="2683" strike="noStrike" u="none">
                <a:solidFill>
                  <a:srgbClr val="133D31"/>
                </a:solidFill>
                <a:latin typeface="Canva Sans Bold"/>
                <a:ea typeface="Canva Sans Bold"/>
                <a:cs typeface="Canva Sans Bold"/>
                <a:sym typeface="Canva Sans Bold"/>
              </a:rPr>
              <a:t>- insufficient white space creating a crowded effect</a:t>
            </a:r>
          </a:p>
          <a:p>
            <a:pPr algn="l" marL="0" indent="0" lvl="0">
              <a:lnSpc>
                <a:spcPts val="3756"/>
              </a:lnSpc>
              <a:spcBef>
                <a:spcPct val="0"/>
              </a:spcBef>
            </a:pPr>
            <a:r>
              <a:rPr lang="en-US" b="true" sz="2683" strike="noStrike" u="none">
                <a:solidFill>
                  <a:srgbClr val="133D31"/>
                </a:solidFill>
                <a:latin typeface="Canva Sans Bold"/>
                <a:ea typeface="Canva Sans Bold"/>
                <a:cs typeface="Canva Sans Bold"/>
                <a:sym typeface="Canva Sans Bold"/>
              </a:rPr>
              <a:t>- content touches the edge of the screen causing visual noise</a:t>
            </a:r>
          </a:p>
          <a:p>
            <a:pPr algn="l" marL="0" indent="0" lvl="0">
              <a:lnSpc>
                <a:spcPts val="3756"/>
              </a:lnSpc>
              <a:spcBef>
                <a:spcPct val="0"/>
              </a:spcBef>
            </a:pPr>
            <a:r>
              <a:rPr lang="en-US" b="true" sz="2683" strike="noStrike" u="none">
                <a:solidFill>
                  <a:srgbClr val="133D31"/>
                </a:solidFill>
                <a:latin typeface="Canva Sans Bold"/>
                <a:ea typeface="Canva Sans Bold"/>
                <a:cs typeface="Canva Sans Bold"/>
                <a:sym typeface="Canva Sans Bold"/>
              </a:rPr>
              <a:t>- weak affordance with comment field, users expect multi-line input</a:t>
            </a:r>
          </a:p>
          <a:p>
            <a:pPr algn="l" marL="0" indent="0" lvl="0">
              <a:lnSpc>
                <a:spcPts val="3756"/>
              </a:lnSpc>
              <a:spcBef>
                <a:spcPct val="0"/>
              </a:spcBef>
            </a:pPr>
            <a:r>
              <a:rPr lang="en-US" b="true" sz="2683" strike="noStrike" u="none">
                <a:solidFill>
                  <a:srgbClr val="133D31"/>
                </a:solidFill>
                <a:latin typeface="Canva Sans Bold"/>
                <a:ea typeface="Canva Sans Bold"/>
                <a:cs typeface="Canva Sans Bold"/>
                <a:sym typeface="Canva Sans Bold"/>
              </a:rPr>
              <a:t>- weak call to action, the grayed out button blends too much with the background</a:t>
            </a:r>
          </a:p>
          <a:p>
            <a:pPr algn="l" marL="0" indent="0" lvl="0">
              <a:lnSpc>
                <a:spcPts val="3756"/>
              </a:lnSpc>
              <a:spcBef>
                <a:spcPct val="0"/>
              </a:spcBef>
            </a:pPr>
            <a:r>
              <a:rPr lang="en-US" b="true" sz="2683" strike="noStrike" u="none">
                <a:solidFill>
                  <a:srgbClr val="133D31"/>
                </a:solidFill>
                <a:latin typeface="Canva Sans Bold"/>
                <a:ea typeface="Canva Sans Bold"/>
                <a:cs typeface="Canva Sans Bold"/>
                <a:sym typeface="Canva Sans Bold"/>
              </a:rPr>
              <a:t>- no feedback, users don't know what happens after submission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68493" cy="9258300"/>
          </a:xfrm>
          <a:custGeom>
            <a:avLst/>
            <a:gdLst/>
            <a:ahLst/>
            <a:cxnLst/>
            <a:rect r="r" b="b" t="t" l="l"/>
            <a:pathLst>
              <a:path h="9258300" w="18968493">
                <a:moveTo>
                  <a:pt x="0" y="0"/>
                </a:moveTo>
                <a:lnTo>
                  <a:pt x="18968493" y="0"/>
                </a:lnTo>
                <a:lnTo>
                  <a:pt x="18968493" y="9258300"/>
                </a:lnTo>
                <a:lnTo>
                  <a:pt x="0" y="9258300"/>
                </a:lnTo>
                <a:lnTo>
                  <a:pt x="0" y="0"/>
                </a:lnTo>
                <a:close/>
              </a:path>
            </a:pathLst>
          </a:custGeom>
          <a:blipFill>
            <a:blip r:embed="rId2">
              <a:alphaModFix amt="24000"/>
            </a:blip>
            <a:stretch>
              <a:fillRect l="-151" t="-11668" r="0" b="-25040"/>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032343" y="2032624"/>
            <a:ext cx="11313532" cy="5000807"/>
            <a:chOff x="0" y="0"/>
            <a:chExt cx="15084709" cy="6667743"/>
          </a:xfrm>
        </p:grpSpPr>
        <p:sp>
          <p:nvSpPr>
            <p:cNvPr name="Freeform 11" id="11"/>
            <p:cNvSpPr/>
            <p:nvPr/>
          </p:nvSpPr>
          <p:spPr>
            <a:xfrm flipH="false" flipV="false" rot="0">
              <a:off x="0" y="0"/>
              <a:ext cx="15084749" cy="6667754"/>
            </a:xfrm>
            <a:custGeom>
              <a:avLst/>
              <a:gdLst/>
              <a:ahLst/>
              <a:cxnLst/>
              <a:rect r="r" b="b" t="t" l="l"/>
              <a:pathLst>
                <a:path h="6667754" w="15084749">
                  <a:moveTo>
                    <a:pt x="0" y="0"/>
                  </a:moveTo>
                  <a:lnTo>
                    <a:pt x="15084749" y="0"/>
                  </a:lnTo>
                  <a:lnTo>
                    <a:pt x="15084749" y="6667754"/>
                  </a:lnTo>
                  <a:lnTo>
                    <a:pt x="0" y="6667754"/>
                  </a:lnTo>
                  <a:lnTo>
                    <a:pt x="0" y="0"/>
                  </a:lnTo>
                  <a:close/>
                </a:path>
              </a:pathLst>
            </a:custGeom>
            <a:blipFill>
              <a:blip r:embed="rId9"/>
              <a:stretch>
                <a:fillRect l="0" t="-37" r="0" b="-37"/>
              </a:stretch>
            </a:blipFill>
          </p:spPr>
        </p:sp>
      </p:grpSp>
      <p:sp>
        <p:nvSpPr>
          <p:cNvPr name="Freeform 12" id="12"/>
          <p:cNvSpPr/>
          <p:nvPr/>
        </p:nvSpPr>
        <p:spPr>
          <a:xfrm flipH="false" flipV="false" rot="0">
            <a:off x="178542" y="75925"/>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871755" y="224868"/>
            <a:ext cx="5160588" cy="946433"/>
          </a:xfrm>
          <a:prstGeom prst="rect">
            <a:avLst/>
          </a:prstGeom>
        </p:spPr>
        <p:txBody>
          <a:bodyPr anchor="t" rtlCol="false" tIns="0" lIns="0" bIns="0" rIns="0">
            <a:spAutoFit/>
          </a:bodyPr>
          <a:lstStyle/>
          <a:p>
            <a:pPr algn="l">
              <a:lnSpc>
                <a:spcPts val="3550"/>
              </a:lnSpc>
            </a:pPr>
            <a:r>
              <a:rPr lang="en-US" sz="3481" b="true">
                <a:solidFill>
                  <a:srgbClr val="133D31"/>
                </a:solidFill>
                <a:latin typeface="Poppins Bold"/>
                <a:ea typeface="Poppins Bold"/>
                <a:cs typeface="Poppins Bold"/>
                <a:sym typeface="Poppins Bold"/>
              </a:rPr>
              <a:t>8-complaints Improvements</a:t>
            </a:r>
          </a:p>
        </p:txBody>
      </p:sp>
      <p:sp>
        <p:nvSpPr>
          <p:cNvPr name="TextBox 14" id="14"/>
          <p:cNvSpPr txBox="true"/>
          <p:nvPr/>
        </p:nvSpPr>
        <p:spPr>
          <a:xfrm rot="0">
            <a:off x="389603" y="1784245"/>
            <a:ext cx="5043375" cy="5991699"/>
          </a:xfrm>
          <a:prstGeom prst="rect">
            <a:avLst/>
          </a:prstGeom>
        </p:spPr>
        <p:txBody>
          <a:bodyPr anchor="t" rtlCol="false" tIns="0" lIns="0" bIns="0" rIns="0">
            <a:spAutoFit/>
          </a:bodyPr>
          <a:lstStyle/>
          <a:p>
            <a:pPr algn="l" marL="0" indent="0" lvl="0">
              <a:lnSpc>
                <a:spcPts val="3958"/>
              </a:lnSpc>
              <a:spcBef>
                <a:spcPct val="0"/>
              </a:spcBef>
            </a:pPr>
            <a:r>
              <a:rPr lang="en-US" b="true" sz="2828" strike="noStrike" u="none">
                <a:solidFill>
                  <a:srgbClr val="133D31"/>
                </a:solidFill>
                <a:latin typeface="Canva Sans Bold"/>
                <a:ea typeface="Canva Sans Bold"/>
                <a:cs typeface="Canva Sans Bold"/>
                <a:sym typeface="Canva Sans Bold"/>
              </a:rPr>
              <a:t>- clear structure &amp; hierarchy and sufficient whitespace</a:t>
            </a:r>
          </a:p>
          <a:p>
            <a:pPr algn="l" marL="0" indent="0" lvl="0">
              <a:lnSpc>
                <a:spcPts val="3958"/>
              </a:lnSpc>
              <a:spcBef>
                <a:spcPct val="0"/>
              </a:spcBef>
            </a:pPr>
            <a:r>
              <a:rPr lang="en-US" b="true" sz="2828" strike="noStrike" u="none">
                <a:solidFill>
                  <a:srgbClr val="133D31"/>
                </a:solidFill>
                <a:latin typeface="Canva Sans Bold"/>
                <a:ea typeface="Canva Sans Bold"/>
                <a:cs typeface="Canva Sans Bold"/>
                <a:sym typeface="Canva Sans Bold"/>
              </a:rPr>
              <a:t>- strong affordance with comment field using multi-line input</a:t>
            </a:r>
          </a:p>
          <a:p>
            <a:pPr algn="l" marL="0" indent="0" lvl="0">
              <a:lnSpc>
                <a:spcPts val="3958"/>
              </a:lnSpc>
              <a:spcBef>
                <a:spcPct val="0"/>
              </a:spcBef>
            </a:pPr>
            <a:r>
              <a:rPr lang="en-US" b="true" sz="2828" strike="noStrike" u="none">
                <a:solidFill>
                  <a:srgbClr val="133D31"/>
                </a:solidFill>
                <a:latin typeface="Canva Sans Bold"/>
                <a:ea typeface="Canva Sans Bold"/>
                <a:cs typeface="Canva Sans Bold"/>
                <a:sym typeface="Canva Sans Bold"/>
              </a:rPr>
              <a:t>- call to action is prominent and draws user attention</a:t>
            </a:r>
          </a:p>
          <a:p>
            <a:pPr algn="l" marL="0" indent="0" lvl="0">
              <a:lnSpc>
                <a:spcPts val="3958"/>
              </a:lnSpc>
              <a:spcBef>
                <a:spcPct val="0"/>
              </a:spcBef>
            </a:pPr>
          </a:p>
          <a:p>
            <a:pPr algn="l" marL="0" indent="0" lvl="0">
              <a:lnSpc>
                <a:spcPts val="3958"/>
              </a:lnSpc>
              <a:spcBef>
                <a:spcPct val="0"/>
              </a:spcBef>
            </a:pPr>
            <a:r>
              <a:rPr lang="en-US" b="true" sz="2828" strike="noStrike" u="none">
                <a:solidFill>
                  <a:srgbClr val="EBB840"/>
                </a:solidFill>
                <a:latin typeface="Canva Sans Bold"/>
                <a:ea typeface="Canva Sans Bold"/>
                <a:cs typeface="Canva Sans Bold"/>
                <a:sym typeface="Canva Sans Bold"/>
              </a:rPr>
              <a:t>new features:</a:t>
            </a:r>
          </a:p>
          <a:p>
            <a:pPr algn="l" marL="0" indent="0" lvl="0">
              <a:lnSpc>
                <a:spcPts val="3958"/>
              </a:lnSpc>
              <a:spcBef>
                <a:spcPct val="0"/>
              </a:spcBef>
            </a:pPr>
            <a:r>
              <a:rPr lang="en-US" b="true" sz="2828" strike="noStrike" u="none">
                <a:solidFill>
                  <a:srgbClr val="133D31"/>
                </a:solidFill>
                <a:latin typeface="Canva Sans Bold"/>
                <a:ea typeface="Canva Sans Bold"/>
                <a:cs typeface="Canva Sans Bold"/>
                <a:sym typeface="Canva Sans Bold"/>
              </a:rPr>
              <a:t>- users can now view their past complaints and their resolution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291" y="0"/>
            <a:ext cx="19052331" cy="9258300"/>
          </a:xfrm>
          <a:custGeom>
            <a:avLst/>
            <a:gdLst/>
            <a:ahLst/>
            <a:cxnLst/>
            <a:rect r="r" b="b" t="t" l="l"/>
            <a:pathLst>
              <a:path h="9258300" w="19052331">
                <a:moveTo>
                  <a:pt x="0" y="0"/>
                </a:moveTo>
                <a:lnTo>
                  <a:pt x="19052331" y="0"/>
                </a:lnTo>
                <a:lnTo>
                  <a:pt x="19052331" y="9258300"/>
                </a:lnTo>
                <a:lnTo>
                  <a:pt x="0" y="9258300"/>
                </a:lnTo>
                <a:lnTo>
                  <a:pt x="0" y="0"/>
                </a:lnTo>
                <a:close/>
              </a:path>
            </a:pathLst>
          </a:custGeom>
          <a:blipFill>
            <a:blip r:embed="rId2">
              <a:alphaModFix amt="19999"/>
            </a:blip>
            <a:stretch>
              <a:fillRect l="0" t="-11703" r="0" b="-25401"/>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31988"/>
            <a:ext cx="11090341" cy="1534302"/>
          </a:xfrm>
          <a:prstGeom prst="rect">
            <a:avLst/>
          </a:prstGeom>
        </p:spPr>
        <p:txBody>
          <a:bodyPr anchor="t" rtlCol="false" tIns="0" lIns="0" bIns="0" rIns="0">
            <a:spAutoFit/>
          </a:bodyPr>
          <a:lstStyle/>
          <a:p>
            <a:pPr algn="l">
              <a:lnSpc>
                <a:spcPts val="5916"/>
              </a:lnSpc>
            </a:pPr>
            <a:r>
              <a:rPr lang="en-US" sz="5800" b="true">
                <a:solidFill>
                  <a:srgbClr val="133D31"/>
                </a:solidFill>
                <a:latin typeface="Poppins Bold"/>
                <a:ea typeface="Poppins Bold"/>
                <a:cs typeface="Poppins Bold"/>
                <a:sym typeface="Poppins Bold"/>
              </a:rPr>
              <a:t>Violated UI/UX Principles (complaints)</a:t>
            </a:r>
          </a:p>
        </p:txBody>
      </p:sp>
      <p:sp>
        <p:nvSpPr>
          <p:cNvPr name="TextBox 12" id="12"/>
          <p:cNvSpPr txBox="true"/>
          <p:nvPr/>
        </p:nvSpPr>
        <p:spPr>
          <a:xfrm rot="0">
            <a:off x="513939" y="3369709"/>
            <a:ext cx="16911637" cy="4546778"/>
          </a:xfrm>
          <a:prstGeom prst="rect">
            <a:avLst/>
          </a:prstGeom>
        </p:spPr>
        <p:txBody>
          <a:bodyPr anchor="t" rtlCol="false" tIns="0" lIns="0" bIns="0" rIns="0">
            <a:spAutoFit/>
          </a:bodyPr>
          <a:lstStyle/>
          <a:p>
            <a:pPr algn="l">
              <a:lnSpc>
                <a:spcPts val="4014"/>
              </a:lnSpc>
            </a:pPr>
            <a:r>
              <a:rPr lang="en-US" sz="2867" b="true">
                <a:solidFill>
                  <a:srgbClr val="EBB840"/>
                </a:solidFill>
                <a:latin typeface="Poppins Bold"/>
                <a:ea typeface="Poppins Bold"/>
                <a:cs typeface="Poppins Bold"/>
                <a:sym typeface="Poppins Bold"/>
              </a:rPr>
              <a:t> Whitespace – </a:t>
            </a:r>
            <a:r>
              <a:rPr lang="en-US" sz="2867" b="true">
                <a:solidFill>
                  <a:srgbClr val="133D31"/>
                </a:solidFill>
                <a:latin typeface="Poppins Bold"/>
                <a:ea typeface="Poppins Bold"/>
                <a:cs typeface="Poppins Bold"/>
                <a:sym typeface="Poppins Bold"/>
              </a:rPr>
              <a:t>Layout is crowded; content touches screen edges.</a:t>
            </a:r>
          </a:p>
          <a:p>
            <a:pPr algn="l">
              <a:lnSpc>
                <a:spcPts val="4014"/>
              </a:lnSpc>
            </a:pPr>
          </a:p>
          <a:p>
            <a:pPr algn="l">
              <a:lnSpc>
                <a:spcPts val="4014"/>
              </a:lnSpc>
            </a:pPr>
            <a:r>
              <a:rPr lang="en-US" sz="2867" b="true">
                <a:solidFill>
                  <a:srgbClr val="EBB840"/>
                </a:solidFill>
                <a:latin typeface="Poppins Bold"/>
                <a:ea typeface="Poppins Bold"/>
                <a:cs typeface="Poppins Bold"/>
                <a:sym typeface="Poppins Bold"/>
              </a:rPr>
              <a:t>Affordance –</a:t>
            </a:r>
            <a:r>
              <a:rPr lang="en-US" sz="2867" b="true">
                <a:solidFill>
                  <a:srgbClr val="133D31"/>
                </a:solidFill>
                <a:latin typeface="Poppins Bold"/>
                <a:ea typeface="Poppins Bold"/>
                <a:cs typeface="Poppins Bold"/>
                <a:sym typeface="Poppins Bold"/>
              </a:rPr>
              <a:t> Comment field doesn’t clearly indicate multi-line input.</a:t>
            </a:r>
          </a:p>
          <a:p>
            <a:pPr algn="l">
              <a:lnSpc>
                <a:spcPts val="4014"/>
              </a:lnSpc>
            </a:pPr>
          </a:p>
          <a:p>
            <a:pPr algn="l">
              <a:lnSpc>
                <a:spcPts val="4014"/>
              </a:lnSpc>
            </a:pPr>
            <a:r>
              <a:rPr lang="en-US" sz="2867" b="true">
                <a:solidFill>
                  <a:srgbClr val="EBB840"/>
                </a:solidFill>
                <a:latin typeface="Poppins Bold"/>
                <a:ea typeface="Poppins Bold"/>
                <a:cs typeface="Poppins Bold"/>
                <a:sym typeface="Poppins Bold"/>
              </a:rPr>
              <a:t>Call-to-Action Clarity –</a:t>
            </a:r>
            <a:r>
              <a:rPr lang="en-US" sz="2867" b="true">
                <a:solidFill>
                  <a:srgbClr val="133D31"/>
                </a:solidFill>
                <a:latin typeface="Poppins Bold"/>
                <a:ea typeface="Poppins Bold"/>
                <a:cs typeface="Poppins Bold"/>
                <a:sym typeface="Poppins Bold"/>
              </a:rPr>
              <a:t> Submit button blends into background, hard to notice.</a:t>
            </a:r>
          </a:p>
          <a:p>
            <a:pPr algn="l">
              <a:lnSpc>
                <a:spcPts val="4014"/>
              </a:lnSpc>
            </a:pPr>
          </a:p>
          <a:p>
            <a:pPr algn="l">
              <a:lnSpc>
                <a:spcPts val="4014"/>
              </a:lnSpc>
            </a:pPr>
            <a:r>
              <a:rPr lang="en-US" sz="2867" b="true">
                <a:solidFill>
                  <a:srgbClr val="EBB840"/>
                </a:solidFill>
                <a:latin typeface="Poppins Bold"/>
                <a:ea typeface="Poppins Bold"/>
                <a:cs typeface="Poppins Bold"/>
                <a:sym typeface="Poppins Bold"/>
              </a:rPr>
              <a:t>Feedback / System Status –</a:t>
            </a:r>
            <a:r>
              <a:rPr lang="en-US" sz="2867" b="true">
                <a:solidFill>
                  <a:srgbClr val="133D31"/>
                </a:solidFill>
                <a:latin typeface="Poppins Bold"/>
                <a:ea typeface="Poppins Bold"/>
                <a:cs typeface="Poppins Bold"/>
                <a:sym typeface="Poppins Bold"/>
              </a:rPr>
              <a:t> No indication of what happens after submission.</a:t>
            </a:r>
          </a:p>
          <a:p>
            <a:pPr algn="l">
              <a:lnSpc>
                <a:spcPts val="4014"/>
              </a:lnSpc>
            </a:pPr>
          </a:p>
          <a:p>
            <a:pPr algn="l">
              <a:lnSpc>
                <a:spcPts val="4014"/>
              </a:lnSpc>
            </a:pPr>
            <a:r>
              <a:rPr lang="en-US" sz="2867" b="true">
                <a:solidFill>
                  <a:srgbClr val="EBB840"/>
                </a:solidFill>
                <a:latin typeface="Poppins Bold"/>
                <a:ea typeface="Poppins Bold"/>
                <a:cs typeface="Poppins Bold"/>
                <a:sym typeface="Poppins Bold"/>
              </a:rPr>
              <a:t>Visual Hierarchy – </a:t>
            </a:r>
            <a:r>
              <a:rPr lang="en-US" sz="2867" b="true">
                <a:solidFill>
                  <a:srgbClr val="133D31"/>
                </a:solidFill>
                <a:latin typeface="Poppins Bold"/>
                <a:ea typeface="Poppins Bold"/>
                <a:cs typeface="Poppins Bold"/>
                <a:sym typeface="Poppins Bold"/>
              </a:rPr>
              <a:t>Overall structure makes it harder to distinguish important elements</a:t>
            </a:r>
            <a:r>
              <a:rPr lang="en-US" sz="2867" b="true">
                <a:solidFill>
                  <a:srgbClr val="EBB840"/>
                </a:solidFill>
                <a:latin typeface="Poppins Bold"/>
                <a:ea typeface="Poppins Bold"/>
                <a:cs typeface="Poppins Bold"/>
                <a:sym typeface="Poppins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18614" y="-884798"/>
            <a:ext cx="28575" cy="10835650"/>
            <a:chOff x="0" y="0"/>
            <a:chExt cx="38100" cy="14447533"/>
          </a:xfrm>
        </p:grpSpPr>
        <p:sp>
          <p:nvSpPr>
            <p:cNvPr name="Freeform 4" id="4"/>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5" id="5"/>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11052430" y="1027213"/>
            <a:ext cx="5284705" cy="7549578"/>
            <a:chOff x="0" y="0"/>
            <a:chExt cx="7046273" cy="10066104"/>
          </a:xfrm>
        </p:grpSpPr>
        <p:sp>
          <p:nvSpPr>
            <p:cNvPr name="Freeform 11" id="11"/>
            <p:cNvSpPr/>
            <p:nvPr/>
          </p:nvSpPr>
          <p:spPr>
            <a:xfrm flipH="false" flipV="false" rot="0">
              <a:off x="0" y="0"/>
              <a:ext cx="7046214" cy="10066147"/>
            </a:xfrm>
            <a:custGeom>
              <a:avLst/>
              <a:gdLst/>
              <a:ahLst/>
              <a:cxnLst/>
              <a:rect r="r" b="b" t="t" l="l"/>
              <a:pathLst>
                <a:path h="10066147" w="7046214">
                  <a:moveTo>
                    <a:pt x="3523107" y="10066147"/>
                  </a:moveTo>
                  <a:cubicBezTo>
                    <a:pt x="1578356" y="10066147"/>
                    <a:pt x="0" y="8487791"/>
                    <a:pt x="0" y="6542913"/>
                  </a:cubicBezTo>
                  <a:lnTo>
                    <a:pt x="0" y="3523107"/>
                  </a:lnTo>
                  <a:cubicBezTo>
                    <a:pt x="0" y="1578356"/>
                    <a:pt x="1578356" y="0"/>
                    <a:pt x="3523107" y="0"/>
                  </a:cubicBezTo>
                  <a:cubicBezTo>
                    <a:pt x="5467858" y="0"/>
                    <a:pt x="7046214" y="1578356"/>
                    <a:pt x="7046214" y="3523107"/>
                  </a:cubicBezTo>
                  <a:lnTo>
                    <a:pt x="7046214" y="6542913"/>
                  </a:lnTo>
                  <a:cubicBezTo>
                    <a:pt x="7046214" y="8487664"/>
                    <a:pt x="5467858" y="10066020"/>
                    <a:pt x="3523107" y="10066020"/>
                  </a:cubicBezTo>
                  <a:close/>
                </a:path>
              </a:pathLst>
            </a:custGeom>
            <a:blipFill>
              <a:blip r:embed="rId10"/>
              <a:stretch>
                <a:fillRect l="-107960" t="0" r="-107960" b="0"/>
              </a:stretch>
            </a:blipFill>
          </p:spPr>
        </p:sp>
      </p:grpSp>
      <p:sp>
        <p:nvSpPr>
          <p:cNvPr name="Freeform 12" id="12"/>
          <p:cNvSpPr/>
          <p:nvPr/>
        </p:nvSpPr>
        <p:spPr>
          <a:xfrm flipH="false" flipV="false" rot="0">
            <a:off x="11052430" y="1027213"/>
            <a:ext cx="5284705" cy="7549578"/>
          </a:xfrm>
          <a:custGeom>
            <a:avLst/>
            <a:gdLst/>
            <a:ahLst/>
            <a:cxnLst/>
            <a:rect r="r" b="b" t="t" l="l"/>
            <a:pathLst>
              <a:path h="7549578" w="5284705">
                <a:moveTo>
                  <a:pt x="0" y="0"/>
                </a:moveTo>
                <a:lnTo>
                  <a:pt x="5284705" y="0"/>
                </a:lnTo>
                <a:lnTo>
                  <a:pt x="5284705" y="7549578"/>
                </a:lnTo>
                <a:lnTo>
                  <a:pt x="0" y="754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665948" y="1861904"/>
            <a:ext cx="6757088" cy="1022306"/>
          </a:xfrm>
          <a:prstGeom prst="rect">
            <a:avLst/>
          </a:prstGeom>
        </p:spPr>
        <p:txBody>
          <a:bodyPr anchor="t" rtlCol="false" tIns="0" lIns="0" bIns="0" rIns="0">
            <a:spAutoFit/>
          </a:bodyPr>
          <a:lstStyle/>
          <a:p>
            <a:pPr algn="l">
              <a:lnSpc>
                <a:spcPts val="7789"/>
              </a:lnSpc>
            </a:pPr>
            <a:r>
              <a:rPr lang="en-US" sz="7636" b="true">
                <a:solidFill>
                  <a:srgbClr val="133D31"/>
                </a:solidFill>
                <a:latin typeface="Poppins Bold"/>
                <a:ea typeface="Poppins Bold"/>
                <a:cs typeface="Poppins Bold"/>
                <a:sym typeface="Poppins Bold"/>
              </a:rPr>
              <a:t>Introduction</a:t>
            </a:r>
          </a:p>
        </p:txBody>
      </p:sp>
      <p:sp>
        <p:nvSpPr>
          <p:cNvPr name="TextBox 14" id="14"/>
          <p:cNvSpPr txBox="true"/>
          <p:nvPr/>
        </p:nvSpPr>
        <p:spPr>
          <a:xfrm rot="0">
            <a:off x="1351144" y="3145595"/>
            <a:ext cx="8949892" cy="5885790"/>
          </a:xfrm>
          <a:prstGeom prst="rect">
            <a:avLst/>
          </a:prstGeom>
        </p:spPr>
        <p:txBody>
          <a:bodyPr anchor="t" rtlCol="false" tIns="0" lIns="0" bIns="0" rIns="0">
            <a:spAutoFit/>
          </a:bodyPr>
          <a:lstStyle/>
          <a:p>
            <a:pPr algn="l">
              <a:lnSpc>
                <a:spcPts val="4234"/>
              </a:lnSpc>
            </a:pPr>
            <a:r>
              <a:rPr lang="en-US" sz="3024" b="true">
                <a:solidFill>
                  <a:srgbClr val="133D31"/>
                </a:solidFill>
                <a:latin typeface="Poppins Bold"/>
                <a:ea typeface="Poppins Bold"/>
                <a:cs typeface="Poppins Bold"/>
                <a:sym typeface="Poppins Bold"/>
              </a:rPr>
              <a:t>This project involves the UI/UX Redesign of the official website for the Egyptian National Railway (ENR).</a:t>
            </a:r>
          </a:p>
          <a:p>
            <a:pPr algn="l">
              <a:lnSpc>
                <a:spcPts val="4234"/>
              </a:lnSpc>
            </a:pPr>
            <a:r>
              <a:rPr lang="en-US" sz="3024" b="true">
                <a:solidFill>
                  <a:srgbClr val="133D31"/>
                </a:solidFill>
                <a:latin typeface="Poppins Bold"/>
                <a:ea typeface="Poppins Bold"/>
                <a:cs typeface="Poppins Bold"/>
                <a:sym typeface="Poppins Bold"/>
              </a:rPr>
              <a:t>This website is a vital gateway for millions of users to book train tickets. Therefore, the quality of the user experience directly impacts user satisfaction, service efficiency, and the accessibility of a fundamental public service.</a:t>
            </a:r>
          </a:p>
          <a:p>
            <a:pPr algn="l">
              <a:lnSpc>
                <a:spcPts val="4234"/>
              </a:lnSpc>
            </a:pPr>
          </a:p>
          <a:p>
            <a:pPr algn="l">
              <a:lnSpc>
                <a:spcPts val="4234"/>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24000"/>
            </a:blip>
            <a:stretch>
              <a:fillRect l="-216" t="-11609" r="0" b="-24824"/>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789785" y="2107556"/>
            <a:ext cx="11469515" cy="5043187"/>
            <a:chOff x="0" y="0"/>
            <a:chExt cx="15292687" cy="6724249"/>
          </a:xfrm>
        </p:grpSpPr>
        <p:sp>
          <p:nvSpPr>
            <p:cNvPr name="Freeform 11" id="11"/>
            <p:cNvSpPr/>
            <p:nvPr/>
          </p:nvSpPr>
          <p:spPr>
            <a:xfrm flipH="false" flipV="false" rot="0">
              <a:off x="0" y="0"/>
              <a:ext cx="15292623" cy="6724269"/>
            </a:xfrm>
            <a:custGeom>
              <a:avLst/>
              <a:gdLst/>
              <a:ahLst/>
              <a:cxnLst/>
              <a:rect r="r" b="b" t="t" l="l"/>
              <a:pathLst>
                <a:path h="6724269" w="15292623">
                  <a:moveTo>
                    <a:pt x="0" y="0"/>
                  </a:moveTo>
                  <a:lnTo>
                    <a:pt x="15292623" y="0"/>
                  </a:lnTo>
                  <a:lnTo>
                    <a:pt x="15292623" y="6724269"/>
                  </a:lnTo>
                  <a:lnTo>
                    <a:pt x="0" y="6724269"/>
                  </a:lnTo>
                  <a:lnTo>
                    <a:pt x="0" y="0"/>
                  </a:lnTo>
                  <a:close/>
                </a:path>
              </a:pathLst>
            </a:custGeom>
            <a:blipFill>
              <a:blip r:embed="rId9"/>
              <a:stretch>
                <a:fillRect l="0" t="-707" r="0" b="-707"/>
              </a:stretch>
            </a:blipFill>
          </p:spPr>
        </p:sp>
      </p:grpSp>
      <p:sp>
        <p:nvSpPr>
          <p:cNvPr name="Freeform 12" id="12"/>
          <p:cNvSpPr/>
          <p:nvPr/>
        </p:nvSpPr>
        <p:spPr>
          <a:xfrm flipH="false" flipV="false" rot="0">
            <a:off x="204745" y="116882"/>
            <a:ext cx="4697152" cy="1133830"/>
          </a:xfrm>
          <a:custGeom>
            <a:avLst/>
            <a:gdLst/>
            <a:ahLst/>
            <a:cxnLst/>
            <a:rect r="r" b="b" t="t" l="l"/>
            <a:pathLst>
              <a:path h="1133830" w="4697152">
                <a:moveTo>
                  <a:pt x="0" y="0"/>
                </a:moveTo>
                <a:lnTo>
                  <a:pt x="4697152" y="0"/>
                </a:lnTo>
                <a:lnTo>
                  <a:pt x="4697152" y="1133830"/>
                </a:lnTo>
                <a:lnTo>
                  <a:pt x="0" y="11338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299281" y="189235"/>
            <a:ext cx="2954158" cy="989125"/>
          </a:xfrm>
          <a:prstGeom prst="rect">
            <a:avLst/>
          </a:prstGeom>
        </p:spPr>
        <p:txBody>
          <a:bodyPr anchor="t" rtlCol="false" tIns="0" lIns="0" bIns="0" rIns="0">
            <a:spAutoFit/>
          </a:bodyPr>
          <a:lstStyle/>
          <a:p>
            <a:pPr algn="l">
              <a:lnSpc>
                <a:spcPts val="3706"/>
              </a:lnSpc>
            </a:pPr>
            <a:r>
              <a:rPr lang="en-US" sz="3633" b="true">
                <a:solidFill>
                  <a:srgbClr val="133D31"/>
                </a:solidFill>
                <a:latin typeface="Poppins Bold"/>
                <a:ea typeface="Poppins Bold"/>
                <a:cs typeface="Poppins Bold"/>
                <a:sym typeface="Poppins Bold"/>
              </a:rPr>
              <a:t>9-contact Pain Points</a:t>
            </a:r>
          </a:p>
        </p:txBody>
      </p:sp>
      <p:sp>
        <p:nvSpPr>
          <p:cNvPr name="TextBox 14" id="14"/>
          <p:cNvSpPr txBox="true"/>
          <p:nvPr/>
        </p:nvSpPr>
        <p:spPr>
          <a:xfrm rot="0">
            <a:off x="409489" y="1419885"/>
            <a:ext cx="4983360" cy="6619260"/>
          </a:xfrm>
          <a:prstGeom prst="rect">
            <a:avLst/>
          </a:prstGeom>
        </p:spPr>
        <p:txBody>
          <a:bodyPr anchor="t" rtlCol="false" tIns="0" lIns="0" bIns="0" rIns="0">
            <a:spAutoFit/>
          </a:bodyPr>
          <a:lstStyle/>
          <a:p>
            <a:pPr algn="l" marL="0" indent="0" lvl="0">
              <a:lnSpc>
                <a:spcPts val="4030"/>
              </a:lnSpc>
              <a:spcBef>
                <a:spcPct val="0"/>
              </a:spcBef>
            </a:pPr>
            <a:r>
              <a:rPr lang="en-US" b="true" sz="2879" strike="noStrike" u="none">
                <a:solidFill>
                  <a:srgbClr val="133D31"/>
                </a:solidFill>
                <a:latin typeface="Canva Sans Bold"/>
                <a:ea typeface="Canva Sans Bold"/>
                <a:cs typeface="Canva Sans Bold"/>
                <a:sym typeface="Canva Sans Bold"/>
              </a:rPr>
              <a:t>- poor information visibility, phone field is empty </a:t>
            </a:r>
          </a:p>
          <a:p>
            <a:pPr algn="l" marL="0" indent="0" lvl="0">
              <a:lnSpc>
                <a:spcPts val="4030"/>
              </a:lnSpc>
              <a:spcBef>
                <a:spcPct val="0"/>
              </a:spcBef>
            </a:pPr>
            <a:r>
              <a:rPr lang="en-US" b="true" sz="2879" strike="noStrike" u="none">
                <a:solidFill>
                  <a:srgbClr val="133D31"/>
                </a:solidFill>
                <a:latin typeface="Canva Sans Bold"/>
                <a:ea typeface="Canva Sans Bold"/>
                <a:cs typeface="Canva Sans Bold"/>
                <a:sym typeface="Canva Sans Bold"/>
              </a:rPr>
              <a:t>- poor visual hierarchy &amp; insufficient white space between contact methods</a:t>
            </a:r>
          </a:p>
          <a:p>
            <a:pPr algn="l" marL="0" indent="0" lvl="0">
              <a:lnSpc>
                <a:spcPts val="4030"/>
              </a:lnSpc>
              <a:spcBef>
                <a:spcPct val="0"/>
              </a:spcBef>
            </a:pPr>
            <a:r>
              <a:rPr lang="en-US" b="true" sz="2879" strike="noStrike" u="none">
                <a:solidFill>
                  <a:srgbClr val="133D31"/>
                </a:solidFill>
                <a:latin typeface="Canva Sans Bold"/>
                <a:ea typeface="Canva Sans Bold"/>
                <a:cs typeface="Canva Sans Bold"/>
                <a:sym typeface="Canva Sans Bold"/>
              </a:rPr>
              <a:t>- weak affordance, no buttons to suggest "tap to email/call"</a:t>
            </a:r>
          </a:p>
          <a:p>
            <a:pPr algn="l" marL="0" indent="0" lvl="0">
              <a:lnSpc>
                <a:spcPts val="4030"/>
              </a:lnSpc>
              <a:spcBef>
                <a:spcPct val="0"/>
              </a:spcBef>
            </a:pPr>
            <a:r>
              <a:rPr lang="en-US" b="true" sz="2879" strike="noStrike" u="none">
                <a:solidFill>
                  <a:srgbClr val="133D31"/>
                </a:solidFill>
                <a:latin typeface="Canva Sans Bold"/>
                <a:ea typeface="Canva Sans Bold"/>
                <a:cs typeface="Canva Sans Bold"/>
                <a:sym typeface="Canva Sans Bold"/>
              </a:rPr>
              <a:t>- missing guidance, no hints about response time or working hours</a:t>
            </a:r>
          </a:p>
          <a:p>
            <a:pPr algn="l" marL="0" indent="0" lvl="0">
              <a:lnSpc>
                <a:spcPts val="403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918040" cy="9258300"/>
          </a:xfrm>
          <a:custGeom>
            <a:avLst/>
            <a:gdLst/>
            <a:ahLst/>
            <a:cxnLst/>
            <a:rect r="r" b="b" t="t" l="l"/>
            <a:pathLst>
              <a:path h="9258300" w="18918040">
                <a:moveTo>
                  <a:pt x="0" y="0"/>
                </a:moveTo>
                <a:lnTo>
                  <a:pt x="18918040" y="0"/>
                </a:lnTo>
                <a:lnTo>
                  <a:pt x="18918040" y="9258300"/>
                </a:lnTo>
                <a:lnTo>
                  <a:pt x="0" y="9258300"/>
                </a:lnTo>
                <a:lnTo>
                  <a:pt x="0" y="0"/>
                </a:lnTo>
                <a:close/>
              </a:path>
            </a:pathLst>
          </a:custGeom>
          <a:blipFill>
            <a:blip r:embed="rId2">
              <a:alphaModFix amt="25000"/>
            </a:blip>
            <a:stretch>
              <a:fillRect l="-216" t="-11609" r="0" b="-24824"/>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5561131" y="2079304"/>
            <a:ext cx="11698169" cy="5099693"/>
            <a:chOff x="0" y="0"/>
            <a:chExt cx="15597558" cy="6799591"/>
          </a:xfrm>
        </p:grpSpPr>
        <p:sp>
          <p:nvSpPr>
            <p:cNvPr name="Freeform 11" id="11"/>
            <p:cNvSpPr/>
            <p:nvPr/>
          </p:nvSpPr>
          <p:spPr>
            <a:xfrm flipH="false" flipV="false" rot="0">
              <a:off x="0" y="0"/>
              <a:ext cx="15597555" cy="6799580"/>
            </a:xfrm>
            <a:custGeom>
              <a:avLst/>
              <a:gdLst/>
              <a:ahLst/>
              <a:cxnLst/>
              <a:rect r="r" b="b" t="t" l="l"/>
              <a:pathLst>
                <a:path h="6799580" w="15597555">
                  <a:moveTo>
                    <a:pt x="0" y="0"/>
                  </a:moveTo>
                  <a:lnTo>
                    <a:pt x="15597555" y="0"/>
                  </a:lnTo>
                  <a:lnTo>
                    <a:pt x="15597555" y="6799580"/>
                  </a:lnTo>
                  <a:lnTo>
                    <a:pt x="0" y="6799580"/>
                  </a:lnTo>
                  <a:lnTo>
                    <a:pt x="0" y="0"/>
                  </a:lnTo>
                  <a:close/>
                </a:path>
              </a:pathLst>
            </a:custGeom>
            <a:blipFill>
              <a:blip r:embed="rId9"/>
              <a:stretch>
                <a:fillRect l="0" t="-1720" r="0" b="-1720"/>
              </a:stretch>
            </a:blipFill>
          </p:spPr>
        </p:sp>
      </p:grpSp>
      <p:sp>
        <p:nvSpPr>
          <p:cNvPr name="Freeform 12" id="12"/>
          <p:cNvSpPr/>
          <p:nvPr/>
        </p:nvSpPr>
        <p:spPr>
          <a:xfrm flipH="false" flipV="false" rot="0">
            <a:off x="95249" y="90259"/>
            <a:ext cx="5036498" cy="1215744"/>
          </a:xfrm>
          <a:custGeom>
            <a:avLst/>
            <a:gdLst/>
            <a:ahLst/>
            <a:cxnLst/>
            <a:rect r="r" b="b" t="t" l="l"/>
            <a:pathLst>
              <a:path h="1215744" w="5036498">
                <a:moveTo>
                  <a:pt x="0" y="0"/>
                </a:moveTo>
                <a:lnTo>
                  <a:pt x="5036498" y="0"/>
                </a:lnTo>
                <a:lnTo>
                  <a:pt x="5036498" y="1215744"/>
                </a:lnTo>
                <a:lnTo>
                  <a:pt x="0" y="1215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94930" y="203414"/>
            <a:ext cx="5061887" cy="960767"/>
          </a:xfrm>
          <a:prstGeom prst="rect">
            <a:avLst/>
          </a:prstGeom>
        </p:spPr>
        <p:txBody>
          <a:bodyPr anchor="t" rtlCol="false" tIns="0" lIns="0" bIns="0" rIns="0">
            <a:spAutoFit/>
          </a:bodyPr>
          <a:lstStyle/>
          <a:p>
            <a:pPr algn="l">
              <a:lnSpc>
                <a:spcPts val="3602"/>
              </a:lnSpc>
            </a:pPr>
            <a:r>
              <a:rPr lang="en-US" sz="3532" b="true">
                <a:solidFill>
                  <a:srgbClr val="133D31"/>
                </a:solidFill>
                <a:latin typeface="Poppins Bold"/>
                <a:ea typeface="Poppins Bold"/>
                <a:cs typeface="Poppins Bold"/>
                <a:sym typeface="Poppins Bold"/>
              </a:rPr>
              <a:t>9-contact Improvements</a:t>
            </a:r>
          </a:p>
        </p:txBody>
      </p:sp>
      <p:sp>
        <p:nvSpPr>
          <p:cNvPr name="TextBox 14" id="14"/>
          <p:cNvSpPr txBox="true"/>
          <p:nvPr/>
        </p:nvSpPr>
        <p:spPr>
          <a:xfrm rot="0">
            <a:off x="545940" y="1754054"/>
            <a:ext cx="4991285" cy="7196743"/>
          </a:xfrm>
          <a:prstGeom prst="rect">
            <a:avLst/>
          </a:prstGeom>
        </p:spPr>
        <p:txBody>
          <a:bodyPr anchor="t" rtlCol="false" tIns="0" lIns="0" bIns="0" rIns="0">
            <a:spAutoFit/>
          </a:bodyPr>
          <a:lstStyle/>
          <a:p>
            <a:pPr algn="l" marL="0" indent="0" lvl="0">
              <a:lnSpc>
                <a:spcPts val="3560"/>
              </a:lnSpc>
              <a:spcBef>
                <a:spcPct val="0"/>
              </a:spcBef>
            </a:pPr>
            <a:r>
              <a:rPr lang="en-US" b="true" sz="2543" strike="noStrike" u="none">
                <a:solidFill>
                  <a:srgbClr val="133D31"/>
                </a:solidFill>
                <a:latin typeface="Canva Sans Bold"/>
                <a:ea typeface="Canva Sans Bold"/>
                <a:cs typeface="Canva Sans Bold"/>
                <a:sym typeface="Canva Sans Bold"/>
              </a:rPr>
              <a:t>- clear hierarchy and grouping making primary tasks easy to find</a:t>
            </a:r>
          </a:p>
          <a:p>
            <a:pPr algn="l" marL="0" indent="0" lvl="0">
              <a:lnSpc>
                <a:spcPts val="3560"/>
              </a:lnSpc>
              <a:spcBef>
                <a:spcPct val="0"/>
              </a:spcBef>
            </a:pPr>
            <a:r>
              <a:rPr lang="en-US" b="true" sz="2543" strike="noStrike" u="none">
                <a:solidFill>
                  <a:srgbClr val="133D31"/>
                </a:solidFill>
                <a:latin typeface="Canva Sans Bold"/>
                <a:ea typeface="Canva Sans Bold"/>
                <a:cs typeface="Canva Sans Bold"/>
                <a:sym typeface="Canva Sans Bold"/>
              </a:rPr>
              <a:t>- strong affordance, mail/phone rows buttons so users know how to act.</a:t>
            </a:r>
          </a:p>
          <a:p>
            <a:pPr algn="l" marL="0" indent="0" lvl="0">
              <a:lnSpc>
                <a:spcPts val="3560"/>
              </a:lnSpc>
              <a:spcBef>
                <a:spcPct val="0"/>
              </a:spcBef>
            </a:pPr>
            <a:r>
              <a:rPr lang="en-US" b="true" sz="2543" strike="noStrike" u="none">
                <a:solidFill>
                  <a:srgbClr val="133D31"/>
                </a:solidFill>
                <a:latin typeface="Canva Sans Bold"/>
                <a:ea typeface="Canva Sans Bold"/>
                <a:cs typeface="Canva Sans Bold"/>
                <a:sym typeface="Canva Sans Bold"/>
              </a:rPr>
              <a:t>- guidance and context, descriptive titles and helper text reduce cognitive load</a:t>
            </a:r>
          </a:p>
          <a:p>
            <a:pPr algn="l" marL="0" indent="0" lvl="0">
              <a:lnSpc>
                <a:spcPts val="3560"/>
              </a:lnSpc>
              <a:spcBef>
                <a:spcPct val="0"/>
              </a:spcBef>
            </a:pPr>
          </a:p>
          <a:p>
            <a:pPr algn="l" marL="0" indent="0" lvl="0">
              <a:lnSpc>
                <a:spcPts val="3560"/>
              </a:lnSpc>
              <a:spcBef>
                <a:spcPct val="0"/>
              </a:spcBef>
            </a:pPr>
            <a:r>
              <a:rPr lang="en-US" b="true" sz="2543" strike="noStrike" u="none">
                <a:solidFill>
                  <a:srgbClr val="EBB840"/>
                </a:solidFill>
                <a:latin typeface="Canva Sans Bold"/>
                <a:ea typeface="Canva Sans Bold"/>
                <a:cs typeface="Canva Sans Bold"/>
                <a:sym typeface="Canva Sans Bold"/>
              </a:rPr>
              <a:t>new features:</a:t>
            </a:r>
          </a:p>
          <a:p>
            <a:pPr algn="l" marL="0" indent="0" lvl="0">
              <a:lnSpc>
                <a:spcPts val="3560"/>
              </a:lnSpc>
              <a:spcBef>
                <a:spcPct val="0"/>
              </a:spcBef>
            </a:pPr>
            <a:r>
              <a:rPr lang="en-US" b="true" sz="2543" strike="noStrike" u="none">
                <a:solidFill>
                  <a:srgbClr val="133D31"/>
                </a:solidFill>
                <a:latin typeface="Canva Sans Bold"/>
                <a:ea typeface="Canva Sans Bold"/>
                <a:cs typeface="Canva Sans Bold"/>
                <a:sym typeface="Canva Sans Bold"/>
              </a:rPr>
              <a:t>- live chat gives users an immediate support option that reduces wait times</a:t>
            </a:r>
          </a:p>
          <a:p>
            <a:pPr algn="l" marL="0" indent="0" lvl="0">
              <a:lnSpc>
                <a:spcPts val="3560"/>
              </a:lnSpc>
              <a:spcBef>
                <a:spcPct val="0"/>
              </a:spcBef>
            </a:pPr>
            <a:r>
              <a:rPr lang="en-US" b="true" sz="2543" strike="noStrike" u="none">
                <a:solidFill>
                  <a:srgbClr val="133D31"/>
                </a:solidFill>
                <a:latin typeface="Canva Sans Bold"/>
                <a:ea typeface="Canva Sans Bold"/>
                <a:cs typeface="Canva Sans Bold"/>
                <a:sym typeface="Canva Sans Bold"/>
              </a:rPr>
              <a:t>- FAQ section to answer common questions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3441"/>
            <a:ext cx="18932328" cy="9601741"/>
          </a:xfrm>
          <a:custGeom>
            <a:avLst/>
            <a:gdLst/>
            <a:ahLst/>
            <a:cxnLst/>
            <a:rect r="r" b="b" t="t" l="l"/>
            <a:pathLst>
              <a:path h="9601741" w="18932328">
                <a:moveTo>
                  <a:pt x="0" y="0"/>
                </a:moveTo>
                <a:lnTo>
                  <a:pt x="18932328" y="0"/>
                </a:lnTo>
                <a:lnTo>
                  <a:pt x="18932328" y="9601741"/>
                </a:lnTo>
                <a:lnTo>
                  <a:pt x="0" y="9601741"/>
                </a:lnTo>
                <a:lnTo>
                  <a:pt x="0" y="0"/>
                </a:lnTo>
                <a:close/>
              </a:path>
            </a:pathLst>
          </a:custGeom>
          <a:blipFill>
            <a:blip r:embed="rId2">
              <a:alphaModFix amt="19999"/>
            </a:blip>
            <a:stretch>
              <a:fillRect l="-2037" t="-10530" r="0" b="-23514"/>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9581" y="1141513"/>
            <a:ext cx="12360088" cy="1761199"/>
          </a:xfrm>
          <a:prstGeom prst="rect">
            <a:avLst/>
          </a:prstGeom>
        </p:spPr>
        <p:txBody>
          <a:bodyPr anchor="t" rtlCol="false" tIns="0" lIns="0" bIns="0" rIns="0">
            <a:spAutoFit/>
          </a:bodyPr>
          <a:lstStyle/>
          <a:p>
            <a:pPr algn="l">
              <a:lnSpc>
                <a:spcPts val="6593"/>
              </a:lnSpc>
            </a:pPr>
            <a:r>
              <a:rPr lang="en-US" sz="6464" b="true">
                <a:solidFill>
                  <a:srgbClr val="133D31"/>
                </a:solidFill>
                <a:latin typeface="Poppins Bold"/>
                <a:ea typeface="Poppins Bold"/>
                <a:cs typeface="Poppins Bold"/>
                <a:sym typeface="Poppins Bold"/>
              </a:rPr>
              <a:t>Violated UI/UX Principles (contact)</a:t>
            </a:r>
          </a:p>
        </p:txBody>
      </p:sp>
      <p:sp>
        <p:nvSpPr>
          <p:cNvPr name="TextBox 12" id="12"/>
          <p:cNvSpPr txBox="true"/>
          <p:nvPr/>
        </p:nvSpPr>
        <p:spPr>
          <a:xfrm rot="0">
            <a:off x="615518" y="3365310"/>
            <a:ext cx="16643782" cy="5154752"/>
          </a:xfrm>
          <a:prstGeom prst="rect">
            <a:avLst/>
          </a:prstGeom>
        </p:spPr>
        <p:txBody>
          <a:bodyPr anchor="t" rtlCol="false" tIns="0" lIns="0" bIns="0" rIns="0">
            <a:spAutoFit/>
          </a:bodyPr>
          <a:lstStyle/>
          <a:p>
            <a:pPr algn="l">
              <a:lnSpc>
                <a:spcPts val="4106"/>
              </a:lnSpc>
            </a:pPr>
            <a:r>
              <a:rPr lang="en-US" sz="2933" b="true">
                <a:solidFill>
                  <a:srgbClr val="EBB840"/>
                </a:solidFill>
                <a:latin typeface="Poppins Bold"/>
                <a:ea typeface="Poppins Bold"/>
                <a:cs typeface="Poppins Bold"/>
                <a:sym typeface="Poppins Bold"/>
              </a:rPr>
              <a:t> Information Visibility –</a:t>
            </a:r>
            <a:r>
              <a:rPr lang="en-US" sz="2933" b="true">
                <a:solidFill>
                  <a:srgbClr val="133D31"/>
                </a:solidFill>
                <a:latin typeface="Poppins Bold"/>
                <a:ea typeface="Poppins Bold"/>
                <a:cs typeface="Poppins Bold"/>
                <a:sym typeface="Poppins Bold"/>
              </a:rPr>
              <a:t> Phone field is empty, so users can’t see essential info.</a:t>
            </a:r>
          </a:p>
          <a:p>
            <a:pPr algn="l">
              <a:lnSpc>
                <a:spcPts val="4106"/>
              </a:lnSpc>
            </a:pPr>
          </a:p>
          <a:p>
            <a:pPr algn="l">
              <a:lnSpc>
                <a:spcPts val="4106"/>
              </a:lnSpc>
            </a:pPr>
            <a:r>
              <a:rPr lang="en-US" sz="2933" b="true">
                <a:solidFill>
                  <a:srgbClr val="EBB840"/>
                </a:solidFill>
                <a:latin typeface="Poppins Bold"/>
                <a:ea typeface="Poppins Bold"/>
                <a:cs typeface="Poppins Bold"/>
                <a:sym typeface="Poppins Bold"/>
              </a:rPr>
              <a:t>Visual Hierarchy – </a:t>
            </a:r>
            <a:r>
              <a:rPr lang="en-US" sz="2933" b="true">
                <a:solidFill>
                  <a:srgbClr val="133D31"/>
                </a:solidFill>
                <a:latin typeface="Poppins Bold"/>
                <a:ea typeface="Poppins Bold"/>
                <a:cs typeface="Poppins Bold"/>
                <a:sym typeface="Poppins Bold"/>
              </a:rPr>
              <a:t>Contact methods aren’t clearly separated; primary tasks aren’t obvious.</a:t>
            </a:r>
          </a:p>
          <a:p>
            <a:pPr algn="l">
              <a:lnSpc>
                <a:spcPts val="4106"/>
              </a:lnSpc>
            </a:pPr>
          </a:p>
          <a:p>
            <a:pPr algn="l">
              <a:lnSpc>
                <a:spcPts val="4106"/>
              </a:lnSpc>
            </a:pPr>
            <a:r>
              <a:rPr lang="en-US" sz="2933" b="true">
                <a:solidFill>
                  <a:srgbClr val="EBB840"/>
                </a:solidFill>
                <a:latin typeface="Poppins Bold"/>
                <a:ea typeface="Poppins Bold"/>
                <a:cs typeface="Poppins Bold"/>
                <a:sym typeface="Poppins Bold"/>
              </a:rPr>
              <a:t>Whitespace –</a:t>
            </a:r>
            <a:r>
              <a:rPr lang="en-US" sz="2933" b="true">
                <a:solidFill>
                  <a:srgbClr val="133D31"/>
                </a:solidFill>
                <a:latin typeface="Poppins Bold"/>
                <a:ea typeface="Poppins Bold"/>
                <a:cs typeface="Poppins Bold"/>
                <a:sym typeface="Poppins Bold"/>
              </a:rPr>
              <a:t> Elements are too close together, making scanning harder.</a:t>
            </a:r>
          </a:p>
          <a:p>
            <a:pPr algn="l">
              <a:lnSpc>
                <a:spcPts val="4106"/>
              </a:lnSpc>
            </a:pPr>
          </a:p>
          <a:p>
            <a:pPr algn="l">
              <a:lnSpc>
                <a:spcPts val="4106"/>
              </a:lnSpc>
            </a:pPr>
            <a:r>
              <a:rPr lang="en-US" sz="2933" b="true">
                <a:solidFill>
                  <a:srgbClr val="EBB840"/>
                </a:solidFill>
                <a:latin typeface="Poppins Bold"/>
                <a:ea typeface="Poppins Bold"/>
                <a:cs typeface="Poppins Bold"/>
                <a:sym typeface="Poppins Bold"/>
              </a:rPr>
              <a:t>Affordance – </a:t>
            </a:r>
            <a:r>
              <a:rPr lang="en-US" sz="2933" b="true">
                <a:solidFill>
                  <a:srgbClr val="133D31"/>
                </a:solidFill>
                <a:latin typeface="Poppins Bold"/>
                <a:ea typeface="Poppins Bold"/>
                <a:cs typeface="Poppins Bold"/>
                <a:sym typeface="Poppins Bold"/>
              </a:rPr>
              <a:t>No buttons or cues to indicate “tap to email/call.”</a:t>
            </a:r>
          </a:p>
          <a:p>
            <a:pPr algn="l">
              <a:lnSpc>
                <a:spcPts val="4106"/>
              </a:lnSpc>
            </a:pPr>
          </a:p>
          <a:p>
            <a:pPr algn="l">
              <a:lnSpc>
                <a:spcPts val="4106"/>
              </a:lnSpc>
            </a:pPr>
            <a:r>
              <a:rPr lang="en-US" sz="2933" b="true">
                <a:solidFill>
                  <a:srgbClr val="EBB840"/>
                </a:solidFill>
                <a:latin typeface="Poppins Bold"/>
                <a:ea typeface="Poppins Bold"/>
                <a:cs typeface="Poppins Bold"/>
                <a:sym typeface="Poppins Bold"/>
              </a:rPr>
              <a:t>Clarity / Guidance – </a:t>
            </a:r>
            <a:r>
              <a:rPr lang="en-US" sz="2933" b="true">
                <a:solidFill>
                  <a:srgbClr val="133D31"/>
                </a:solidFill>
                <a:latin typeface="Poppins Bold"/>
                <a:ea typeface="Poppins Bold"/>
                <a:cs typeface="Poppins Bold"/>
                <a:sym typeface="Poppins Bold"/>
              </a:rPr>
              <a:t>Missing hints about response times or working hours.     </a:t>
            </a:r>
            <a:r>
              <a:rPr lang="en-US" sz="2933" b="true">
                <a:solidFill>
                  <a:srgbClr val="EBB840"/>
                </a:solidFill>
                <a:latin typeface="Poppins Bold"/>
                <a:ea typeface="Poppins Bold"/>
                <a:cs typeface="Poppins Bold"/>
                <a:sym typeface="Poppins Bold"/>
              </a:rPr>
              <a: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BB840"/>
        </a:solidFill>
      </p:bgPr>
    </p:bg>
    <p:spTree>
      <p:nvGrpSpPr>
        <p:cNvPr id="1" name=""/>
        <p:cNvGrpSpPr/>
        <p:nvPr/>
      </p:nvGrpSpPr>
      <p:grpSpPr>
        <a:xfrm>
          <a:off x="0" y="0"/>
          <a:ext cx="0" cy="0"/>
          <a:chOff x="0" y="0"/>
          <a:chExt cx="0" cy="0"/>
        </a:xfrm>
      </p:grpSpPr>
      <p:sp>
        <p:nvSpPr>
          <p:cNvPr name="Freeform 2" id="2"/>
          <p:cNvSpPr/>
          <p:nvPr/>
        </p:nvSpPr>
        <p:spPr>
          <a:xfrm flipH="false" flipV="false" rot="0">
            <a:off x="9394305" y="-144661"/>
            <a:ext cx="8165523" cy="11220000"/>
          </a:xfrm>
          <a:custGeom>
            <a:avLst/>
            <a:gdLst/>
            <a:ahLst/>
            <a:cxnLst/>
            <a:rect r="r" b="b" t="t" l="l"/>
            <a:pathLst>
              <a:path h="11220000" w="8165523">
                <a:moveTo>
                  <a:pt x="0" y="0"/>
                </a:moveTo>
                <a:lnTo>
                  <a:pt x="8165523" y="0"/>
                </a:lnTo>
                <a:lnTo>
                  <a:pt x="8165523" y="11220000"/>
                </a:lnTo>
                <a:lnTo>
                  <a:pt x="0" y="11220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4864" y="3428325"/>
            <a:ext cx="7176188" cy="1022306"/>
          </a:xfrm>
          <a:prstGeom prst="rect">
            <a:avLst/>
          </a:prstGeom>
        </p:spPr>
        <p:txBody>
          <a:bodyPr anchor="t" rtlCol="false" tIns="0" lIns="0" bIns="0" rIns="0">
            <a:spAutoFit/>
          </a:bodyPr>
          <a:lstStyle/>
          <a:p>
            <a:pPr algn="l">
              <a:lnSpc>
                <a:spcPts val="7789"/>
              </a:lnSpc>
            </a:pPr>
            <a:r>
              <a:rPr lang="en-US" sz="7636" b="true">
                <a:solidFill>
                  <a:srgbClr val="FDFDFD"/>
                </a:solidFill>
                <a:latin typeface="Poppins Bold"/>
                <a:ea typeface="Poppins Bold"/>
                <a:cs typeface="Poppins Bold"/>
                <a:sym typeface="Poppins Bold"/>
              </a:rPr>
              <a:t>Thank You!</a:t>
            </a:r>
          </a:p>
        </p:txBody>
      </p:sp>
      <p:sp>
        <p:nvSpPr>
          <p:cNvPr name="Freeform 4" id="4"/>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7545540" y="1448460"/>
            <a:ext cx="1386787" cy="28575"/>
            <a:chOff x="0" y="0"/>
            <a:chExt cx="1849049" cy="38100"/>
          </a:xfrm>
        </p:grpSpPr>
        <p:sp>
          <p:nvSpPr>
            <p:cNvPr name="Freeform 6" id="6"/>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FFFFFF"/>
            </a:solidFill>
            <a:ln w="12700">
              <a:solidFill>
                <a:srgbClr val="000000"/>
              </a:solidFill>
            </a:ln>
          </p:spPr>
        </p:sp>
      </p:grpSp>
      <p:sp>
        <p:nvSpPr>
          <p:cNvPr name="Freeform 7" id="7"/>
          <p:cNvSpPr/>
          <p:nvPr/>
        </p:nvSpPr>
        <p:spPr>
          <a:xfrm flipH="false" flipV="false" rot="0">
            <a:off x="8186905" y="890059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330938" y="0"/>
            <a:ext cx="8228891" cy="10287000"/>
            <a:chOff x="0" y="0"/>
            <a:chExt cx="10971855" cy="13716000"/>
          </a:xfrm>
        </p:grpSpPr>
        <p:sp>
          <p:nvSpPr>
            <p:cNvPr name="Freeform 9" id="9"/>
            <p:cNvSpPr/>
            <p:nvPr/>
          </p:nvSpPr>
          <p:spPr>
            <a:xfrm flipH="false" flipV="false" rot="0">
              <a:off x="0" y="0"/>
              <a:ext cx="10971911" cy="13716000"/>
            </a:xfrm>
            <a:custGeom>
              <a:avLst/>
              <a:gdLst/>
              <a:ahLst/>
              <a:cxnLst/>
              <a:rect r="r" b="b" t="t" l="l"/>
              <a:pathLst>
                <a:path h="13716000" w="10971911">
                  <a:moveTo>
                    <a:pt x="0" y="0"/>
                  </a:moveTo>
                  <a:lnTo>
                    <a:pt x="10971911" y="0"/>
                  </a:lnTo>
                  <a:lnTo>
                    <a:pt x="10971911" y="13716000"/>
                  </a:lnTo>
                  <a:lnTo>
                    <a:pt x="0" y="13716000"/>
                  </a:lnTo>
                  <a:close/>
                </a:path>
              </a:pathLst>
            </a:custGeom>
            <a:blipFill>
              <a:blip r:embed="rId6"/>
              <a:stretch>
                <a:fillRect l="-61120" t="0" r="-61119" b="0"/>
              </a:stretch>
            </a:blipFill>
          </p:spPr>
        </p:sp>
      </p:grpSp>
      <p:sp>
        <p:nvSpPr>
          <p:cNvPr name="TextBox 10" id="10"/>
          <p:cNvSpPr txBox="true"/>
          <p:nvPr/>
        </p:nvSpPr>
        <p:spPr>
          <a:xfrm rot="0">
            <a:off x="884864" y="4694637"/>
            <a:ext cx="6880913" cy="3006251"/>
          </a:xfrm>
          <a:prstGeom prst="rect">
            <a:avLst/>
          </a:prstGeom>
        </p:spPr>
        <p:txBody>
          <a:bodyPr anchor="t" rtlCol="false" tIns="0" lIns="0" bIns="0" rIns="0">
            <a:spAutoFit/>
          </a:bodyPr>
          <a:lstStyle/>
          <a:p>
            <a:pPr algn="l">
              <a:lnSpc>
                <a:spcPts val="3351"/>
              </a:lnSpc>
            </a:pPr>
            <a:r>
              <a:rPr lang="en-US" sz="2393" b="true">
                <a:solidFill>
                  <a:srgbClr val="FFFCF3"/>
                </a:solidFill>
                <a:latin typeface="Poppins Bold"/>
                <a:ea typeface="Poppins Bold"/>
                <a:cs typeface="Poppins Bold"/>
                <a:sym typeface="Poppins Bold"/>
              </a:rPr>
              <a:t>Thank You for Your Time &amp; Attention</a:t>
            </a:r>
          </a:p>
          <a:p>
            <a:pPr algn="l">
              <a:lnSpc>
                <a:spcPts val="3351"/>
              </a:lnSpc>
            </a:pPr>
            <a:r>
              <a:rPr lang="en-US" sz="2393" b="true">
                <a:solidFill>
                  <a:srgbClr val="FFFCF3"/>
                </a:solidFill>
                <a:latin typeface="Poppins Bold"/>
                <a:ea typeface="Poppins Bold"/>
                <a:cs typeface="Poppins Bold"/>
                <a:sym typeface="Poppins Bold"/>
              </a:rPr>
              <a:t>We sincerely appreciate your review of this project. Your insights help us craft experiences that are not just usable, but delightful. Every click, every scroll, and every interaction matters—and your feedback lights the way to make them better.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97916" y="3808513"/>
            <a:ext cx="6757088" cy="2003447"/>
          </a:xfrm>
          <a:prstGeom prst="rect">
            <a:avLst/>
          </a:prstGeom>
        </p:spPr>
        <p:txBody>
          <a:bodyPr anchor="t" rtlCol="false" tIns="0" lIns="0" bIns="0" rIns="0">
            <a:spAutoFit/>
          </a:bodyPr>
          <a:lstStyle/>
          <a:p>
            <a:pPr algn="l">
              <a:lnSpc>
                <a:spcPts val="7789"/>
              </a:lnSpc>
            </a:pPr>
            <a:r>
              <a:rPr lang="en-US" sz="7636" b="true">
                <a:solidFill>
                  <a:srgbClr val="133D31"/>
                </a:solidFill>
                <a:latin typeface="Poppins Bold"/>
                <a:ea typeface="Poppins Bold"/>
                <a:cs typeface="Poppins Bold"/>
                <a:sym typeface="Poppins Bold"/>
              </a:rPr>
              <a:t>The Problem Statement </a:t>
            </a:r>
          </a:p>
        </p:txBody>
      </p:sp>
      <p:sp>
        <p:nvSpPr>
          <p:cNvPr name="Freeform 3" id="3"/>
          <p:cNvSpPr/>
          <p:nvPr/>
        </p:nvSpPr>
        <p:spPr>
          <a:xfrm flipH="false" flipV="false" rot="0">
            <a:off x="1028700" y="3405658"/>
            <a:ext cx="241785" cy="2920441"/>
          </a:xfrm>
          <a:custGeom>
            <a:avLst/>
            <a:gdLst/>
            <a:ahLst/>
            <a:cxnLst/>
            <a:rect r="r" b="b" t="t" l="l"/>
            <a:pathLst>
              <a:path h="2920441" w="241785">
                <a:moveTo>
                  <a:pt x="0" y="0"/>
                </a:moveTo>
                <a:lnTo>
                  <a:pt x="241785" y="0"/>
                </a:lnTo>
                <a:lnTo>
                  <a:pt x="241785" y="2920441"/>
                </a:lnTo>
                <a:lnTo>
                  <a:pt x="0" y="2920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94305" y="-144661"/>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518614" y="-884798"/>
            <a:ext cx="28575" cy="10835650"/>
            <a:chOff x="0" y="0"/>
            <a:chExt cx="38100" cy="14447533"/>
          </a:xfrm>
        </p:grpSpPr>
        <p:sp>
          <p:nvSpPr>
            <p:cNvPr name="Freeform 7" id="7"/>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FFF0F1"/>
            </a:solidFill>
            <a:ln w="12700">
              <a:solidFill>
                <a:srgbClr val="000000"/>
              </a:solidFill>
            </a:ln>
          </p:spPr>
        </p:sp>
      </p:grpSp>
      <p:sp>
        <p:nvSpPr>
          <p:cNvPr name="Freeform 8" id="8"/>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135488" y="9536989"/>
            <a:ext cx="1273594" cy="399576"/>
          </a:xfrm>
          <a:prstGeom prst="rect">
            <a:avLst/>
          </a:prstGeom>
        </p:spPr>
        <p:txBody>
          <a:bodyPr anchor="t" rtlCol="false" tIns="0" lIns="0" bIns="0" rIns="0">
            <a:spAutoFit/>
          </a:bodyPr>
          <a:lstStyle/>
          <a:p>
            <a:pPr algn="just">
              <a:lnSpc>
                <a:spcPts val="2651"/>
              </a:lnSpc>
            </a:pPr>
            <a:r>
              <a:rPr lang="en-US" sz="1893" i="true">
                <a:solidFill>
                  <a:srgbClr val="FFFFFF"/>
                </a:solidFill>
                <a:latin typeface="Poppins Italics"/>
                <a:ea typeface="Poppins Italics"/>
                <a:cs typeface="Poppins Italics"/>
                <a:sym typeface="Poppins Italics"/>
              </a:rPr>
              <a:t>next slide</a:t>
            </a:r>
          </a:p>
        </p:txBody>
      </p:sp>
      <p:sp>
        <p:nvSpPr>
          <p:cNvPr name="Freeform 10" id="10"/>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7545540" y="1448460"/>
            <a:ext cx="1386787" cy="28575"/>
            <a:chOff x="0" y="0"/>
            <a:chExt cx="1849049" cy="38100"/>
          </a:xfrm>
        </p:grpSpPr>
        <p:sp>
          <p:nvSpPr>
            <p:cNvPr name="Freeform 12" id="12"/>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FFFFFF"/>
            </a:solidFill>
            <a:ln w="12700">
              <a:solidFill>
                <a:srgbClr val="000000"/>
              </a:solidFill>
            </a:ln>
          </p:spPr>
        </p:sp>
      </p:grpSp>
      <p:sp>
        <p:nvSpPr>
          <p:cNvPr name="TextBox 13" id="13"/>
          <p:cNvSpPr txBox="true"/>
          <p:nvPr/>
        </p:nvSpPr>
        <p:spPr>
          <a:xfrm rot="0">
            <a:off x="9699691" y="1555543"/>
            <a:ext cx="7818922" cy="7070928"/>
          </a:xfrm>
          <a:prstGeom prst="rect">
            <a:avLst/>
          </a:prstGeom>
        </p:spPr>
        <p:txBody>
          <a:bodyPr anchor="t" rtlCol="false" tIns="0" lIns="0" bIns="0" rIns="0">
            <a:spAutoFit/>
          </a:bodyPr>
          <a:lstStyle/>
          <a:p>
            <a:pPr algn="l">
              <a:lnSpc>
                <a:spcPts val="4008"/>
              </a:lnSpc>
            </a:pPr>
          </a:p>
          <a:p>
            <a:pPr algn="l">
              <a:lnSpc>
                <a:spcPts val="4008"/>
              </a:lnSpc>
            </a:pPr>
            <a:r>
              <a:rPr lang="en-US" sz="2863" b="true">
                <a:solidFill>
                  <a:srgbClr val="FFFFFF"/>
                </a:solidFill>
                <a:latin typeface="Poppins Bold"/>
                <a:ea typeface="Poppins Bold"/>
                <a:cs typeface="Poppins Bold"/>
                <a:sym typeface="Poppins Bold"/>
              </a:rPr>
              <a:t>The Problem Statement (The Current Website)</a:t>
            </a:r>
          </a:p>
          <a:p>
            <a:pPr algn="l">
              <a:lnSpc>
                <a:spcPts val="4008"/>
              </a:lnSpc>
            </a:pPr>
            <a:r>
              <a:rPr lang="en-US" sz="2863" b="true">
                <a:solidFill>
                  <a:srgbClr val="FFFFFF"/>
                </a:solidFill>
                <a:latin typeface="Poppins Bold"/>
                <a:ea typeface="Poppins Bold"/>
                <a:cs typeface="Poppins Bold"/>
                <a:sym typeface="Poppins Bold"/>
              </a:rPr>
              <a:t>Despite its importance, an initial UX audit revealed significant weaknesses in the current website's usability, legibility, and visual aesthetics. These issues result in a frustrating and inefficient user journey, particularly during critical processes like searching for trips and selecting seats, ultimately compromising accessibility and lowering task completion rates.</a:t>
            </a:r>
          </a:p>
          <a:p>
            <a:pPr algn="l">
              <a:lnSpc>
                <a:spcPts val="4008"/>
              </a:lnSpc>
            </a:pPr>
          </a:p>
          <a:p>
            <a:pPr algn="l">
              <a:lnSpc>
                <a:spcPts val="400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56731" y="3817861"/>
            <a:ext cx="6757088" cy="2069998"/>
          </a:xfrm>
          <a:prstGeom prst="rect">
            <a:avLst/>
          </a:prstGeom>
        </p:spPr>
        <p:txBody>
          <a:bodyPr anchor="t" rtlCol="false" tIns="0" lIns="0" bIns="0" rIns="0">
            <a:spAutoFit/>
          </a:bodyPr>
          <a:lstStyle/>
          <a:p>
            <a:pPr algn="l">
              <a:lnSpc>
                <a:spcPts val="7789"/>
              </a:lnSpc>
            </a:pPr>
            <a:r>
              <a:rPr lang="en-US" sz="7636" b="true">
                <a:solidFill>
                  <a:srgbClr val="133D31"/>
                </a:solidFill>
                <a:latin typeface="Poppins Bold"/>
                <a:ea typeface="Poppins Bold"/>
                <a:cs typeface="Poppins Bold"/>
                <a:sym typeface="Poppins Bold"/>
              </a:rPr>
              <a:t>The Redesign Objective</a:t>
            </a:r>
          </a:p>
        </p:txBody>
      </p:sp>
      <p:sp>
        <p:nvSpPr>
          <p:cNvPr name="Freeform 3" id="3"/>
          <p:cNvSpPr/>
          <p:nvPr/>
        </p:nvSpPr>
        <p:spPr>
          <a:xfrm flipH="false" flipV="false" rot="0">
            <a:off x="1028700" y="3405658"/>
            <a:ext cx="241785" cy="2920441"/>
          </a:xfrm>
          <a:custGeom>
            <a:avLst/>
            <a:gdLst/>
            <a:ahLst/>
            <a:cxnLst/>
            <a:rect r="r" b="b" t="t" l="l"/>
            <a:pathLst>
              <a:path h="2920441" w="241785">
                <a:moveTo>
                  <a:pt x="0" y="0"/>
                </a:moveTo>
                <a:lnTo>
                  <a:pt x="241785" y="0"/>
                </a:lnTo>
                <a:lnTo>
                  <a:pt x="241785" y="2920441"/>
                </a:lnTo>
                <a:lnTo>
                  <a:pt x="0" y="2920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94305" y="-144661"/>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7518614" y="-884798"/>
            <a:ext cx="28575" cy="10835650"/>
            <a:chOff x="0" y="0"/>
            <a:chExt cx="38100" cy="14447533"/>
          </a:xfrm>
        </p:grpSpPr>
        <p:sp>
          <p:nvSpPr>
            <p:cNvPr name="Freeform 7" id="7"/>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FFF0F1"/>
            </a:solidFill>
            <a:ln w="12700">
              <a:solidFill>
                <a:srgbClr val="000000"/>
              </a:solidFill>
            </a:ln>
          </p:spPr>
        </p:sp>
      </p:grpSp>
      <p:sp>
        <p:nvSpPr>
          <p:cNvPr name="Freeform 8" id="8"/>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135488" y="9536989"/>
            <a:ext cx="1273594" cy="399576"/>
          </a:xfrm>
          <a:prstGeom prst="rect">
            <a:avLst/>
          </a:prstGeom>
        </p:spPr>
        <p:txBody>
          <a:bodyPr anchor="t" rtlCol="false" tIns="0" lIns="0" bIns="0" rIns="0">
            <a:spAutoFit/>
          </a:bodyPr>
          <a:lstStyle/>
          <a:p>
            <a:pPr algn="just">
              <a:lnSpc>
                <a:spcPts val="2651"/>
              </a:lnSpc>
            </a:pPr>
            <a:r>
              <a:rPr lang="en-US" sz="1893" i="true">
                <a:solidFill>
                  <a:srgbClr val="FFFFFF"/>
                </a:solidFill>
                <a:latin typeface="Poppins Italics"/>
                <a:ea typeface="Poppins Italics"/>
                <a:cs typeface="Poppins Italics"/>
                <a:sym typeface="Poppins Italics"/>
              </a:rPr>
              <a:t>next slide</a:t>
            </a:r>
          </a:p>
        </p:txBody>
      </p:sp>
      <p:sp>
        <p:nvSpPr>
          <p:cNvPr name="Freeform 10" id="10"/>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7545540" y="1448460"/>
            <a:ext cx="1386787" cy="28575"/>
            <a:chOff x="0" y="0"/>
            <a:chExt cx="1849049" cy="38100"/>
          </a:xfrm>
        </p:grpSpPr>
        <p:sp>
          <p:nvSpPr>
            <p:cNvPr name="Freeform 12" id="12"/>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FFFFFF"/>
            </a:solidFill>
            <a:ln w="12700">
              <a:solidFill>
                <a:srgbClr val="000000"/>
              </a:solidFill>
            </a:ln>
          </p:spPr>
        </p:sp>
      </p:grpSp>
      <p:sp>
        <p:nvSpPr>
          <p:cNvPr name="TextBox 13" id="13"/>
          <p:cNvSpPr txBox="true"/>
          <p:nvPr/>
        </p:nvSpPr>
        <p:spPr>
          <a:xfrm rot="0">
            <a:off x="9713978" y="2269591"/>
            <a:ext cx="7818922" cy="5595417"/>
          </a:xfrm>
          <a:prstGeom prst="rect">
            <a:avLst/>
          </a:prstGeom>
        </p:spPr>
        <p:txBody>
          <a:bodyPr anchor="t" rtlCol="false" tIns="0" lIns="0" bIns="0" rIns="0">
            <a:spAutoFit/>
          </a:bodyPr>
          <a:lstStyle/>
          <a:p>
            <a:pPr algn="l">
              <a:lnSpc>
                <a:spcPts val="4008"/>
              </a:lnSpc>
            </a:pPr>
          </a:p>
          <a:p>
            <a:pPr algn="l">
              <a:lnSpc>
                <a:spcPts val="4008"/>
              </a:lnSpc>
            </a:pPr>
            <a:r>
              <a:rPr lang="en-US" sz="2863" b="true">
                <a:solidFill>
                  <a:srgbClr val="FFFFFF"/>
                </a:solidFill>
                <a:latin typeface="Poppins Bold"/>
                <a:ea typeface="Poppins Bold"/>
                <a:cs typeface="Poppins Bold"/>
                <a:sym typeface="Poppins Bold"/>
              </a:rPr>
              <a:t>The core goal is to transform the website into a platform that is more intuitive, effective, and visually appealing.</a:t>
            </a:r>
          </a:p>
          <a:p>
            <a:pPr algn="l">
              <a:lnSpc>
                <a:spcPts val="4008"/>
              </a:lnSpc>
            </a:pPr>
            <a:r>
              <a:rPr lang="en-US" sz="2863" b="true">
                <a:solidFill>
                  <a:srgbClr val="FFFFFF"/>
                </a:solidFill>
                <a:latin typeface="Poppins Bold"/>
                <a:ea typeface="Poppins Bold"/>
                <a:cs typeface="Poppins Bold"/>
                <a:sym typeface="Poppins Bold"/>
              </a:rPr>
              <a:t>The redesign focuses on enhancing readability, strengthening the Visual Hierarchy, and ensuring design Consistency, thereby providing a seamless and reliable ticket booking experience for the Egyptian user base.</a:t>
            </a:r>
          </a:p>
          <a:p>
            <a:pPr algn="l">
              <a:lnSpc>
                <a:spcPts val="400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5000"/>
            </a:blip>
            <a:stretch>
              <a:fillRect l="0" t="-18199" r="0" b="-18199"/>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006376" y="2313548"/>
            <a:ext cx="11252924" cy="5085567"/>
            <a:chOff x="0" y="0"/>
            <a:chExt cx="15003899" cy="6780756"/>
          </a:xfrm>
        </p:grpSpPr>
        <p:sp>
          <p:nvSpPr>
            <p:cNvPr name="Freeform 11" id="11"/>
            <p:cNvSpPr/>
            <p:nvPr/>
          </p:nvSpPr>
          <p:spPr>
            <a:xfrm flipH="false" flipV="false" rot="0">
              <a:off x="0" y="0"/>
              <a:ext cx="15003907" cy="6780784"/>
            </a:xfrm>
            <a:custGeom>
              <a:avLst/>
              <a:gdLst/>
              <a:ahLst/>
              <a:cxnLst/>
              <a:rect r="r" b="b" t="t" l="l"/>
              <a:pathLst>
                <a:path h="6780784" w="15003907">
                  <a:moveTo>
                    <a:pt x="0" y="0"/>
                  </a:moveTo>
                  <a:lnTo>
                    <a:pt x="15003907" y="0"/>
                  </a:lnTo>
                  <a:lnTo>
                    <a:pt x="15003907" y="6780784"/>
                  </a:lnTo>
                  <a:lnTo>
                    <a:pt x="0" y="6780784"/>
                  </a:lnTo>
                  <a:lnTo>
                    <a:pt x="0" y="0"/>
                  </a:lnTo>
                  <a:close/>
                </a:path>
              </a:pathLst>
            </a:custGeom>
            <a:blipFill>
              <a:blip r:embed="rId9"/>
              <a:stretch>
                <a:fillRect l="-190" t="0" r="-190" b="0"/>
              </a:stretch>
            </a:blipFill>
          </p:spPr>
        </p:sp>
      </p:grpSp>
      <p:sp>
        <p:nvSpPr>
          <p:cNvPr name="Freeform 12" id="12"/>
          <p:cNvSpPr/>
          <p:nvPr/>
        </p:nvSpPr>
        <p:spPr>
          <a:xfrm flipH="false" flipV="false" rot="0">
            <a:off x="228611" y="201125"/>
            <a:ext cx="4831244" cy="1166198"/>
          </a:xfrm>
          <a:custGeom>
            <a:avLst/>
            <a:gdLst/>
            <a:ahLst/>
            <a:cxnLst/>
            <a:rect r="r" b="b" t="t" l="l"/>
            <a:pathLst>
              <a:path h="1166198" w="4831244">
                <a:moveTo>
                  <a:pt x="0" y="0"/>
                </a:moveTo>
                <a:lnTo>
                  <a:pt x="4831244" y="0"/>
                </a:lnTo>
                <a:lnTo>
                  <a:pt x="4831244" y="1166198"/>
                </a:lnTo>
                <a:lnTo>
                  <a:pt x="0" y="11661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132426" y="242842"/>
            <a:ext cx="3382969" cy="1053219"/>
          </a:xfrm>
          <a:prstGeom prst="rect">
            <a:avLst/>
          </a:prstGeom>
        </p:spPr>
        <p:txBody>
          <a:bodyPr anchor="t" rtlCol="false" tIns="0" lIns="0" bIns="0" rIns="0">
            <a:spAutoFit/>
          </a:bodyPr>
          <a:lstStyle/>
          <a:p>
            <a:pPr algn="l">
              <a:lnSpc>
                <a:spcPts val="3933"/>
              </a:lnSpc>
            </a:pPr>
            <a:r>
              <a:rPr lang="en-US" sz="3856" b="true">
                <a:solidFill>
                  <a:srgbClr val="133D31"/>
                </a:solidFill>
                <a:latin typeface="Poppins Bold"/>
                <a:ea typeface="Poppins Bold"/>
                <a:cs typeface="Poppins Bold"/>
                <a:sym typeface="Poppins Bold"/>
              </a:rPr>
              <a:t>1- sidebar  Pain Points</a:t>
            </a:r>
          </a:p>
        </p:txBody>
      </p:sp>
      <p:sp>
        <p:nvSpPr>
          <p:cNvPr name="TextBox 14" id="14"/>
          <p:cNvSpPr txBox="true"/>
          <p:nvPr/>
        </p:nvSpPr>
        <p:spPr>
          <a:xfrm rot="0">
            <a:off x="575347" y="1736824"/>
            <a:ext cx="4750361" cy="6698479"/>
          </a:xfrm>
          <a:prstGeom prst="rect">
            <a:avLst/>
          </a:prstGeom>
        </p:spPr>
        <p:txBody>
          <a:bodyPr anchor="t" rtlCol="false" tIns="0" lIns="0" bIns="0" rIns="0">
            <a:spAutoFit/>
          </a:bodyPr>
          <a:lstStyle/>
          <a:p>
            <a:pPr algn="l" marL="0" indent="0" lvl="0">
              <a:lnSpc>
                <a:spcPts val="4118"/>
              </a:lnSpc>
              <a:spcBef>
                <a:spcPct val="0"/>
              </a:spcBef>
            </a:pPr>
            <a:r>
              <a:rPr lang="en-US" b="true" sz="2942" strike="noStrike" u="none">
                <a:solidFill>
                  <a:srgbClr val="133D31"/>
                </a:solidFill>
                <a:latin typeface="Canva Sans Bold"/>
                <a:ea typeface="Canva Sans Bold"/>
                <a:cs typeface="Canva Sans Bold"/>
                <a:sym typeface="Canva Sans Bold"/>
              </a:rPr>
              <a:t>- Uppercase text which violates readability standards</a:t>
            </a:r>
          </a:p>
          <a:p>
            <a:pPr algn="l" marL="0" indent="0" lvl="0">
              <a:lnSpc>
                <a:spcPts val="4118"/>
              </a:lnSpc>
              <a:spcBef>
                <a:spcPct val="0"/>
              </a:spcBef>
            </a:pPr>
            <a:r>
              <a:rPr lang="en-US" b="true" sz="2942" strike="noStrike" u="none">
                <a:solidFill>
                  <a:srgbClr val="133D31"/>
                </a:solidFill>
                <a:latin typeface="Canva Sans Bold"/>
                <a:ea typeface="Canva Sans Bold"/>
                <a:cs typeface="Canva Sans Bold"/>
                <a:sym typeface="Canva Sans Bold"/>
              </a:rPr>
              <a:t>- Layout shift when menu collapses leading to bad user experience</a:t>
            </a:r>
          </a:p>
          <a:p>
            <a:pPr algn="l" marL="0" indent="0" lvl="0">
              <a:lnSpc>
                <a:spcPts val="4118"/>
              </a:lnSpc>
              <a:spcBef>
                <a:spcPct val="0"/>
              </a:spcBef>
            </a:pPr>
            <a:r>
              <a:rPr lang="en-US" b="true" sz="2942" strike="noStrike" u="none">
                <a:solidFill>
                  <a:srgbClr val="133D31"/>
                </a:solidFill>
                <a:latin typeface="Canva Sans Bold"/>
                <a:ea typeface="Canva Sans Bold"/>
                <a:cs typeface="Canva Sans Bold"/>
                <a:sym typeface="Canva Sans Bold"/>
              </a:rPr>
              <a:t>- Low contrast between labels and background makes readability harder</a:t>
            </a:r>
          </a:p>
          <a:p>
            <a:pPr algn="l" marL="0" indent="0" lvl="0">
              <a:lnSpc>
                <a:spcPts val="4118"/>
              </a:lnSpc>
              <a:spcBef>
                <a:spcPct val="0"/>
              </a:spcBef>
            </a:pPr>
            <a:r>
              <a:rPr lang="en-US" b="true" sz="2942" strike="noStrike" u="none">
                <a:solidFill>
                  <a:srgbClr val="133D31"/>
                </a:solidFill>
                <a:latin typeface="Canva Sans Bold"/>
                <a:ea typeface="Canva Sans Bold"/>
                <a:cs typeface="Canva Sans Bold"/>
                <a:sym typeface="Canva Sans Bold"/>
              </a:rPr>
              <a:t>- collapse looks identical to other menu items which breaks visual grouping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4000"/>
            </a:blip>
            <a:stretch>
              <a:fillRect l="0" t="-11681" r="0" b="-24717"/>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138625" y="2159457"/>
            <a:ext cx="11123177" cy="5131807"/>
            <a:chOff x="0" y="0"/>
            <a:chExt cx="14830902" cy="6842409"/>
          </a:xfrm>
        </p:grpSpPr>
        <p:sp>
          <p:nvSpPr>
            <p:cNvPr name="Freeform 11" id="11"/>
            <p:cNvSpPr/>
            <p:nvPr/>
          </p:nvSpPr>
          <p:spPr>
            <a:xfrm flipH="false" flipV="false" rot="0">
              <a:off x="0" y="0"/>
              <a:ext cx="14830916" cy="6842379"/>
            </a:xfrm>
            <a:custGeom>
              <a:avLst/>
              <a:gdLst/>
              <a:ahLst/>
              <a:cxnLst/>
              <a:rect r="r" b="b" t="t" l="l"/>
              <a:pathLst>
                <a:path h="6842379" w="14830916">
                  <a:moveTo>
                    <a:pt x="0" y="0"/>
                  </a:moveTo>
                  <a:lnTo>
                    <a:pt x="14830916" y="0"/>
                  </a:lnTo>
                  <a:lnTo>
                    <a:pt x="14830916" y="6842379"/>
                  </a:lnTo>
                  <a:lnTo>
                    <a:pt x="0" y="6842379"/>
                  </a:lnTo>
                  <a:lnTo>
                    <a:pt x="0" y="0"/>
                  </a:lnTo>
                  <a:close/>
                </a:path>
              </a:pathLst>
            </a:custGeom>
            <a:blipFill>
              <a:blip r:embed="rId9"/>
              <a:stretch>
                <a:fillRect l="-337" t="0" r="-337" b="0"/>
              </a:stretch>
            </a:blipFill>
          </p:spPr>
        </p:sp>
      </p:grpSp>
      <p:sp>
        <p:nvSpPr>
          <p:cNvPr name="Freeform 12" id="12"/>
          <p:cNvSpPr/>
          <p:nvPr/>
        </p:nvSpPr>
        <p:spPr>
          <a:xfrm flipH="false" flipV="false" rot="0">
            <a:off x="150177" y="491193"/>
            <a:ext cx="4756839" cy="1148238"/>
          </a:xfrm>
          <a:custGeom>
            <a:avLst/>
            <a:gdLst/>
            <a:ahLst/>
            <a:cxnLst/>
            <a:rect r="r" b="b" t="t" l="l"/>
            <a:pathLst>
              <a:path h="1148238" w="4756839">
                <a:moveTo>
                  <a:pt x="0" y="0"/>
                </a:moveTo>
                <a:lnTo>
                  <a:pt x="4756839" y="0"/>
                </a:lnTo>
                <a:lnTo>
                  <a:pt x="4756839" y="1148237"/>
                </a:lnTo>
                <a:lnTo>
                  <a:pt x="0" y="11482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60963" y="608926"/>
            <a:ext cx="4718359" cy="941345"/>
          </a:xfrm>
          <a:prstGeom prst="rect">
            <a:avLst/>
          </a:prstGeom>
        </p:spPr>
        <p:txBody>
          <a:bodyPr anchor="t" rtlCol="false" tIns="0" lIns="0" bIns="0" rIns="0">
            <a:spAutoFit/>
          </a:bodyPr>
          <a:lstStyle/>
          <a:p>
            <a:pPr algn="l">
              <a:lnSpc>
                <a:spcPts val="3511"/>
              </a:lnSpc>
            </a:pPr>
            <a:r>
              <a:rPr lang="en-US" sz="3442" b="true">
                <a:solidFill>
                  <a:srgbClr val="133D31"/>
                </a:solidFill>
                <a:latin typeface="Poppins Bold"/>
                <a:ea typeface="Poppins Bold"/>
                <a:cs typeface="Poppins Bold"/>
                <a:sym typeface="Poppins Bold"/>
              </a:rPr>
              <a:t>1- sidebar  Improvements</a:t>
            </a:r>
          </a:p>
        </p:txBody>
      </p:sp>
      <p:sp>
        <p:nvSpPr>
          <p:cNvPr name="TextBox 14" id="14"/>
          <p:cNvSpPr txBox="true"/>
          <p:nvPr/>
        </p:nvSpPr>
        <p:spPr>
          <a:xfrm rot="0">
            <a:off x="672435" y="2450203"/>
            <a:ext cx="5005174" cy="4676153"/>
          </a:xfrm>
          <a:prstGeom prst="rect">
            <a:avLst/>
          </a:prstGeom>
        </p:spPr>
        <p:txBody>
          <a:bodyPr anchor="t" rtlCol="false" tIns="0" lIns="0" bIns="0" rIns="0">
            <a:spAutoFit/>
          </a:bodyPr>
          <a:lstStyle/>
          <a:p>
            <a:pPr algn="l" marL="0" indent="0" lvl="0">
              <a:lnSpc>
                <a:spcPts val="4158"/>
              </a:lnSpc>
              <a:spcBef>
                <a:spcPct val="0"/>
              </a:spcBef>
            </a:pPr>
            <a:r>
              <a:rPr lang="en-US" b="true" sz="2970" strike="noStrike" u="none">
                <a:solidFill>
                  <a:srgbClr val="133D31"/>
                </a:solidFill>
                <a:latin typeface="Canva Sans Bold"/>
                <a:ea typeface="Canva Sans Bold"/>
                <a:cs typeface="Canva Sans Bold"/>
                <a:sym typeface="Canva Sans Bold"/>
              </a:rPr>
              <a:t>  -Title case labels instead of all caps, more readable text</a:t>
            </a:r>
          </a:p>
          <a:p>
            <a:pPr algn="l" marL="0" indent="0" lvl="0">
              <a:lnSpc>
                <a:spcPts val="4158"/>
              </a:lnSpc>
              <a:spcBef>
                <a:spcPct val="0"/>
              </a:spcBef>
            </a:pPr>
          </a:p>
          <a:p>
            <a:pPr algn="l" marL="0" indent="0" lvl="0">
              <a:lnSpc>
                <a:spcPts val="4158"/>
              </a:lnSpc>
              <a:spcBef>
                <a:spcPct val="0"/>
              </a:spcBef>
            </a:pPr>
            <a:r>
              <a:rPr lang="en-US" b="true" sz="2970" strike="noStrike" u="none">
                <a:solidFill>
                  <a:srgbClr val="133D31"/>
                </a:solidFill>
                <a:latin typeface="Canva Sans Bold"/>
                <a:ea typeface="Canva Sans Bold"/>
                <a:cs typeface="Canva Sans Bold"/>
                <a:sym typeface="Canva Sans Bold"/>
              </a:rPr>
              <a:t>-separated collapse menu from primary navigation</a:t>
            </a:r>
          </a:p>
          <a:p>
            <a:pPr algn="l" marL="0" indent="0" lvl="0">
              <a:lnSpc>
                <a:spcPts val="4158"/>
              </a:lnSpc>
              <a:spcBef>
                <a:spcPct val="0"/>
              </a:spcBef>
            </a:pPr>
            <a:r>
              <a:rPr lang="en-US" b="true" sz="2970" strike="noStrike" u="none">
                <a:solidFill>
                  <a:srgbClr val="133D31"/>
                </a:solidFill>
                <a:latin typeface="Canva Sans Bold"/>
                <a:ea typeface="Canva Sans Bold"/>
                <a:cs typeface="Canva Sans Bold"/>
                <a:sym typeface="Canva Sans Bold"/>
              </a:rPr>
              <a:t> </a:t>
            </a:r>
          </a:p>
          <a:p>
            <a:pPr algn="l" marL="0" indent="0" lvl="0">
              <a:lnSpc>
                <a:spcPts val="4158"/>
              </a:lnSpc>
              <a:spcBef>
                <a:spcPct val="0"/>
              </a:spcBef>
            </a:pPr>
            <a:r>
              <a:rPr lang="en-US" b="true" sz="2970" strike="noStrike" u="none">
                <a:solidFill>
                  <a:srgbClr val="133D31"/>
                </a:solidFill>
                <a:latin typeface="Canva Sans Bold"/>
                <a:ea typeface="Canva Sans Bold"/>
                <a:cs typeface="Canva Sans Bold"/>
                <a:sym typeface="Canva Sans Bold"/>
              </a:rPr>
              <a:t>-suitable contrast between labels and background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2696" y="0"/>
            <a:ext cx="19345024" cy="9258300"/>
          </a:xfrm>
          <a:custGeom>
            <a:avLst/>
            <a:gdLst/>
            <a:ahLst/>
            <a:cxnLst/>
            <a:rect r="r" b="b" t="t" l="l"/>
            <a:pathLst>
              <a:path h="9258300" w="19345024">
                <a:moveTo>
                  <a:pt x="0" y="0"/>
                </a:moveTo>
                <a:lnTo>
                  <a:pt x="19345024" y="0"/>
                </a:lnTo>
                <a:lnTo>
                  <a:pt x="19345024" y="9258300"/>
                </a:lnTo>
                <a:lnTo>
                  <a:pt x="0" y="9258300"/>
                </a:lnTo>
                <a:lnTo>
                  <a:pt x="0" y="0"/>
                </a:lnTo>
                <a:close/>
              </a:path>
            </a:pathLst>
          </a:custGeom>
          <a:blipFill>
            <a:blip r:embed="rId2">
              <a:alphaModFix amt="19999"/>
            </a:blip>
            <a:stretch>
              <a:fillRect l="0" t="-12774" r="0" b="-26436"/>
            </a:stretch>
          </a:blipFill>
        </p:spPr>
      </p:sp>
      <p:sp>
        <p:nvSpPr>
          <p:cNvPr name="Freeform 3" id="3"/>
          <p:cNvSpPr/>
          <p:nvPr/>
        </p:nvSpPr>
        <p:spPr>
          <a:xfrm flipH="false" flipV="false" rot="0">
            <a:off x="-704044" y="882552"/>
            <a:ext cx="2055188" cy="2001657"/>
          </a:xfrm>
          <a:custGeom>
            <a:avLst/>
            <a:gdLst/>
            <a:ahLst/>
            <a:cxnLst/>
            <a:rect r="r" b="b" t="t" l="l"/>
            <a:pathLst>
              <a:path h="2001657" w="2055188">
                <a:moveTo>
                  <a:pt x="0" y="0"/>
                </a:moveTo>
                <a:lnTo>
                  <a:pt x="2055188" y="0"/>
                </a:lnTo>
                <a:lnTo>
                  <a:pt x="2055188" y="2001657"/>
                </a:lnTo>
                <a:lnTo>
                  <a:pt x="0" y="2001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grpSp>
        <p:nvGrpSpPr>
          <p:cNvPr name="Group 6" id="6"/>
          <p:cNvGrpSpPr/>
          <p:nvPr/>
        </p:nvGrpSpPr>
        <p:grpSpPr>
          <a:xfrm rot="0">
            <a:off x="17545540" y="1448460"/>
            <a:ext cx="1386787" cy="28575"/>
            <a:chOff x="0" y="0"/>
            <a:chExt cx="1849049" cy="38100"/>
          </a:xfrm>
        </p:grpSpPr>
        <p:sp>
          <p:nvSpPr>
            <p:cNvPr name="Freeform 7" id="7"/>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sp>
        <p:nvSpPr>
          <p:cNvPr name="Freeform 8" id="8"/>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653164" y="9113639"/>
            <a:ext cx="20537364" cy="11220000"/>
          </a:xfrm>
          <a:custGeom>
            <a:avLst/>
            <a:gdLst/>
            <a:ahLst/>
            <a:cxnLst/>
            <a:rect r="r" b="b" t="t" l="l"/>
            <a:pathLst>
              <a:path h="11220000" w="20537364">
                <a:moveTo>
                  <a:pt x="0" y="0"/>
                </a:moveTo>
                <a:lnTo>
                  <a:pt x="20537364" y="0"/>
                </a:lnTo>
                <a:lnTo>
                  <a:pt x="20537364" y="11220000"/>
                </a:lnTo>
                <a:lnTo>
                  <a:pt x="0" y="1122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66856" y="1701327"/>
            <a:ext cx="12894974" cy="777422"/>
          </a:xfrm>
          <a:prstGeom prst="rect">
            <a:avLst/>
          </a:prstGeom>
        </p:spPr>
        <p:txBody>
          <a:bodyPr anchor="t" rtlCol="false" tIns="0" lIns="0" bIns="0" rIns="0">
            <a:spAutoFit/>
          </a:bodyPr>
          <a:lstStyle/>
          <a:p>
            <a:pPr algn="l">
              <a:lnSpc>
                <a:spcPts val="5496"/>
              </a:lnSpc>
            </a:pPr>
            <a:r>
              <a:rPr lang="en-US" sz="5388" b="true">
                <a:solidFill>
                  <a:srgbClr val="133D31"/>
                </a:solidFill>
                <a:latin typeface="Poppins Bold"/>
                <a:ea typeface="Poppins Bold"/>
                <a:cs typeface="Poppins Bold"/>
                <a:sym typeface="Poppins Bold"/>
              </a:rPr>
              <a:t>Violated UI/UX Principles (sidebar)</a:t>
            </a:r>
          </a:p>
        </p:txBody>
      </p:sp>
      <p:sp>
        <p:nvSpPr>
          <p:cNvPr name="TextBox 12" id="12"/>
          <p:cNvSpPr txBox="true"/>
          <p:nvPr/>
        </p:nvSpPr>
        <p:spPr>
          <a:xfrm rot="0">
            <a:off x="837087" y="3090553"/>
            <a:ext cx="16221256" cy="4935398"/>
          </a:xfrm>
          <a:prstGeom prst="rect">
            <a:avLst/>
          </a:prstGeom>
        </p:spPr>
        <p:txBody>
          <a:bodyPr anchor="t" rtlCol="false" tIns="0" lIns="0" bIns="0" rIns="0">
            <a:spAutoFit/>
          </a:bodyPr>
          <a:lstStyle/>
          <a:p>
            <a:pPr algn="l">
              <a:lnSpc>
                <a:spcPts val="3594"/>
              </a:lnSpc>
            </a:pPr>
            <a:r>
              <a:rPr lang="en-US" sz="2567" b="true">
                <a:solidFill>
                  <a:srgbClr val="EBB840"/>
                </a:solidFill>
                <a:latin typeface="Poppins Bold"/>
                <a:ea typeface="Poppins Bold"/>
                <a:cs typeface="Poppins Bold"/>
                <a:sym typeface="Poppins Bold"/>
              </a:rPr>
              <a:t>Readability &amp; Legibility</a:t>
            </a:r>
          </a:p>
          <a:p>
            <a:pPr algn="l">
              <a:lnSpc>
                <a:spcPts val="3594"/>
              </a:lnSpc>
            </a:pPr>
            <a:r>
              <a:rPr lang="en-US" sz="2567" b="true">
                <a:solidFill>
                  <a:srgbClr val="133D31"/>
                </a:solidFill>
                <a:latin typeface="Poppins Bold"/>
                <a:ea typeface="Poppins Bold"/>
                <a:cs typeface="Poppins Bold"/>
                <a:sym typeface="Poppins Bold"/>
              </a:rPr>
              <a:t>• All-caps text and low text–background contrast reduce readability.</a:t>
            </a:r>
          </a:p>
          <a:p>
            <a:pPr algn="l">
              <a:lnSpc>
                <a:spcPts val="3594"/>
              </a:lnSpc>
            </a:pPr>
            <a:r>
              <a:rPr lang="en-US" sz="2567" b="true">
                <a:solidFill>
                  <a:srgbClr val="EBB840"/>
                </a:solidFill>
                <a:latin typeface="Poppins Bold"/>
                <a:ea typeface="Poppins Bold"/>
                <a:cs typeface="Poppins Bold"/>
                <a:sym typeface="Poppins Bold"/>
              </a:rPr>
              <a:t>Visual Hierarchy</a:t>
            </a:r>
          </a:p>
          <a:p>
            <a:pPr algn="l">
              <a:lnSpc>
                <a:spcPts val="3594"/>
              </a:lnSpc>
            </a:pPr>
            <a:r>
              <a:rPr lang="en-US" sz="2567" b="true">
                <a:solidFill>
                  <a:srgbClr val="133D31"/>
                </a:solidFill>
                <a:latin typeface="Poppins Bold"/>
                <a:ea typeface="Poppins Bold"/>
                <a:cs typeface="Poppins Bold"/>
                <a:sym typeface="Poppins Bold"/>
              </a:rPr>
              <a:t>• No clear emphasis on primary actions; collapsible items look identical to regular items.</a:t>
            </a:r>
          </a:p>
          <a:p>
            <a:pPr algn="l">
              <a:lnSpc>
                <a:spcPts val="3594"/>
              </a:lnSpc>
            </a:pPr>
            <a:r>
              <a:rPr lang="en-US" sz="2567" b="true">
                <a:solidFill>
                  <a:srgbClr val="EBB840"/>
                </a:solidFill>
                <a:latin typeface="Poppins Bold"/>
                <a:ea typeface="Poppins Bold"/>
                <a:cs typeface="Poppins Bold"/>
                <a:sym typeface="Poppins Bold"/>
              </a:rPr>
              <a:t>Consistency</a:t>
            </a:r>
          </a:p>
          <a:p>
            <a:pPr algn="l">
              <a:lnSpc>
                <a:spcPts val="3594"/>
              </a:lnSpc>
            </a:pPr>
            <a:r>
              <a:rPr lang="en-US" sz="2567" b="true">
                <a:solidFill>
                  <a:srgbClr val="133D31"/>
                </a:solidFill>
                <a:latin typeface="Poppins Bold"/>
                <a:ea typeface="Poppins Bold"/>
                <a:cs typeface="Poppins Bold"/>
                <a:sym typeface="Poppins Bold"/>
              </a:rPr>
              <a:t>• Inconsistent spacing and uniform styling for elements with different functions.</a:t>
            </a:r>
          </a:p>
          <a:p>
            <a:pPr algn="l">
              <a:lnSpc>
                <a:spcPts val="3594"/>
              </a:lnSpc>
            </a:pPr>
            <a:r>
              <a:rPr lang="en-US" sz="2567" b="true">
                <a:solidFill>
                  <a:srgbClr val="EBB840"/>
                </a:solidFill>
                <a:latin typeface="Poppins Bold"/>
                <a:ea typeface="Poppins Bold"/>
                <a:cs typeface="Poppins Bold"/>
                <a:sym typeface="Poppins Bold"/>
              </a:rPr>
              <a:t>Spacing &amp; Layout</a:t>
            </a:r>
          </a:p>
          <a:p>
            <a:pPr algn="l">
              <a:lnSpc>
                <a:spcPts val="3594"/>
              </a:lnSpc>
            </a:pPr>
            <a:r>
              <a:rPr lang="en-US" sz="2567" b="true">
                <a:solidFill>
                  <a:srgbClr val="133D31"/>
                </a:solidFill>
                <a:latin typeface="Poppins Bold"/>
                <a:ea typeface="Poppins Bold"/>
                <a:cs typeface="Poppins Bold"/>
                <a:sym typeface="Poppins Bold"/>
              </a:rPr>
              <a:t>• Cramped layout, uneven gaps, and layout shifts during sidebar collapse.</a:t>
            </a:r>
          </a:p>
          <a:p>
            <a:pPr algn="l">
              <a:lnSpc>
                <a:spcPts val="3594"/>
              </a:lnSpc>
            </a:pPr>
            <a:r>
              <a:rPr lang="en-US" sz="2567" b="true">
                <a:solidFill>
                  <a:srgbClr val="EBB840"/>
                </a:solidFill>
                <a:latin typeface="Poppins Bold"/>
                <a:ea typeface="Poppins Bold"/>
                <a:cs typeface="Poppins Bold"/>
                <a:sym typeface="Poppins Bold"/>
              </a:rPr>
              <a:t>Accessibility</a:t>
            </a:r>
          </a:p>
          <a:p>
            <a:pPr algn="l">
              <a:lnSpc>
                <a:spcPts val="3594"/>
              </a:lnSpc>
            </a:pPr>
            <a:r>
              <a:rPr lang="en-US" sz="2567" b="true">
                <a:solidFill>
                  <a:srgbClr val="133D31"/>
                </a:solidFill>
                <a:latin typeface="Poppins Bold"/>
                <a:ea typeface="Poppins Bold"/>
                <a:cs typeface="Poppins Bold"/>
                <a:sym typeface="Poppins Bold"/>
              </a:rPr>
              <a:t>• Low contrast violates WCAG standards; important notices are not visually highlighted.</a:t>
            </a:r>
          </a:p>
          <a:p>
            <a:pPr algn="l">
              <a:lnSpc>
                <a:spcPts val="359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65" y="0"/>
            <a:ext cx="18954205" cy="9258300"/>
          </a:xfrm>
          <a:custGeom>
            <a:avLst/>
            <a:gdLst/>
            <a:ahLst/>
            <a:cxnLst/>
            <a:rect r="r" b="b" t="t" l="l"/>
            <a:pathLst>
              <a:path h="9258300" w="18954205">
                <a:moveTo>
                  <a:pt x="0" y="0"/>
                </a:moveTo>
                <a:lnTo>
                  <a:pt x="18954205" y="0"/>
                </a:lnTo>
                <a:lnTo>
                  <a:pt x="18954205" y="9258300"/>
                </a:lnTo>
                <a:lnTo>
                  <a:pt x="0" y="9258300"/>
                </a:lnTo>
                <a:lnTo>
                  <a:pt x="0" y="0"/>
                </a:lnTo>
                <a:close/>
              </a:path>
            </a:pathLst>
          </a:custGeom>
          <a:blipFill>
            <a:blip r:embed="rId2">
              <a:alphaModFix amt="25000"/>
            </a:blip>
            <a:stretch>
              <a:fillRect l="0" t="-18199" r="0" b="-18199"/>
            </a:stretch>
          </a:blipFill>
        </p:spPr>
      </p:sp>
      <p:sp>
        <p:nvSpPr>
          <p:cNvPr name="Freeform 3" id="3"/>
          <p:cNvSpPr/>
          <p:nvPr/>
        </p:nvSpPr>
        <p:spPr>
          <a:xfrm flipH="false" flipV="false" rot="0">
            <a:off x="-36165" y="9113639"/>
            <a:ext cx="9466635" cy="1209526"/>
          </a:xfrm>
          <a:custGeom>
            <a:avLst/>
            <a:gdLst/>
            <a:ahLst/>
            <a:cxnLst/>
            <a:rect r="r" b="b" t="t" l="l"/>
            <a:pathLst>
              <a:path h="1209526" w="9466635">
                <a:moveTo>
                  <a:pt x="0" y="0"/>
                </a:moveTo>
                <a:lnTo>
                  <a:pt x="9466635" y="0"/>
                </a:lnTo>
                <a:lnTo>
                  <a:pt x="9466635" y="1209526"/>
                </a:lnTo>
                <a:lnTo>
                  <a:pt x="0" y="1209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518614" y="-884798"/>
            <a:ext cx="28575" cy="10835650"/>
            <a:chOff x="0" y="0"/>
            <a:chExt cx="38100" cy="14447533"/>
          </a:xfrm>
        </p:grpSpPr>
        <p:sp>
          <p:nvSpPr>
            <p:cNvPr name="Freeform 5" id="5"/>
            <p:cNvSpPr/>
            <p:nvPr/>
          </p:nvSpPr>
          <p:spPr>
            <a:xfrm flipH="false" flipV="false" rot="0">
              <a:off x="0" y="19050"/>
              <a:ext cx="38100" cy="14409420"/>
            </a:xfrm>
            <a:custGeom>
              <a:avLst/>
              <a:gdLst/>
              <a:ahLst/>
              <a:cxnLst/>
              <a:rect r="r" b="b" t="t" l="l"/>
              <a:pathLst>
                <a:path h="14409420" w="38100">
                  <a:moveTo>
                    <a:pt x="38100" y="0"/>
                  </a:moveTo>
                  <a:lnTo>
                    <a:pt x="38100" y="14409420"/>
                  </a:lnTo>
                  <a:lnTo>
                    <a:pt x="0" y="14409420"/>
                  </a:lnTo>
                  <a:lnTo>
                    <a:pt x="0" y="0"/>
                  </a:lnTo>
                  <a:close/>
                </a:path>
              </a:pathLst>
            </a:custGeom>
            <a:solidFill>
              <a:srgbClr val="EBB840"/>
            </a:solidFill>
            <a:ln w="12700">
              <a:solidFill>
                <a:srgbClr val="000000"/>
              </a:solidFill>
            </a:ln>
          </p:spPr>
        </p:sp>
      </p:grpSp>
      <p:sp>
        <p:nvSpPr>
          <p:cNvPr name="Freeform 6" id="6"/>
          <p:cNvSpPr/>
          <p:nvPr/>
        </p:nvSpPr>
        <p:spPr>
          <a:xfrm flipH="false" flipV="false" rot="0">
            <a:off x="9394305" y="9113639"/>
            <a:ext cx="19047470" cy="11220000"/>
          </a:xfrm>
          <a:custGeom>
            <a:avLst/>
            <a:gdLst/>
            <a:ahLst/>
            <a:cxnLst/>
            <a:rect r="r" b="b" t="t" l="l"/>
            <a:pathLst>
              <a:path h="11220000" w="19047470">
                <a:moveTo>
                  <a:pt x="0" y="0"/>
                </a:moveTo>
                <a:lnTo>
                  <a:pt x="19047470" y="0"/>
                </a:lnTo>
                <a:lnTo>
                  <a:pt x="19047470" y="11220000"/>
                </a:lnTo>
                <a:lnTo>
                  <a:pt x="0" y="11220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74644" y="311806"/>
            <a:ext cx="715408" cy="715408"/>
          </a:xfrm>
          <a:custGeom>
            <a:avLst/>
            <a:gdLst/>
            <a:ahLst/>
            <a:cxnLst/>
            <a:rect r="r" b="b" t="t" l="l"/>
            <a:pathLst>
              <a:path h="715408" w="715408">
                <a:moveTo>
                  <a:pt x="0" y="0"/>
                </a:moveTo>
                <a:lnTo>
                  <a:pt x="715408" y="0"/>
                </a:lnTo>
                <a:lnTo>
                  <a:pt x="715408" y="715408"/>
                </a:lnTo>
                <a:lnTo>
                  <a:pt x="0" y="715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545540" y="1448460"/>
            <a:ext cx="1386787" cy="28575"/>
            <a:chOff x="0" y="0"/>
            <a:chExt cx="1849049" cy="38100"/>
          </a:xfrm>
        </p:grpSpPr>
        <p:sp>
          <p:nvSpPr>
            <p:cNvPr name="Freeform 9" id="9"/>
            <p:cNvSpPr/>
            <p:nvPr/>
          </p:nvSpPr>
          <p:spPr>
            <a:xfrm flipH="false" flipV="false" rot="0">
              <a:off x="19050" y="0"/>
              <a:ext cx="1810893" cy="38100"/>
            </a:xfrm>
            <a:custGeom>
              <a:avLst/>
              <a:gdLst/>
              <a:ahLst/>
              <a:cxnLst/>
              <a:rect r="r" b="b" t="t" l="l"/>
              <a:pathLst>
                <a:path h="38100" w="1810893">
                  <a:moveTo>
                    <a:pt x="0" y="0"/>
                  </a:moveTo>
                  <a:lnTo>
                    <a:pt x="1810893" y="0"/>
                  </a:lnTo>
                  <a:lnTo>
                    <a:pt x="1810893" y="38100"/>
                  </a:lnTo>
                  <a:lnTo>
                    <a:pt x="0" y="38100"/>
                  </a:lnTo>
                  <a:close/>
                </a:path>
              </a:pathLst>
            </a:custGeom>
            <a:solidFill>
              <a:srgbClr val="EBB840"/>
            </a:solidFill>
            <a:ln w="12700">
              <a:solidFill>
                <a:srgbClr val="000000"/>
              </a:solidFill>
            </a:ln>
          </p:spPr>
        </p:sp>
      </p:grpSp>
      <p:grpSp>
        <p:nvGrpSpPr>
          <p:cNvPr name="Group 10" id="10"/>
          <p:cNvGrpSpPr/>
          <p:nvPr/>
        </p:nvGrpSpPr>
        <p:grpSpPr>
          <a:xfrm rot="0">
            <a:off x="6178836" y="2313548"/>
            <a:ext cx="11354065" cy="5085567"/>
            <a:chOff x="0" y="0"/>
            <a:chExt cx="15138753" cy="6780756"/>
          </a:xfrm>
        </p:grpSpPr>
        <p:sp>
          <p:nvSpPr>
            <p:cNvPr name="Freeform 11" id="11"/>
            <p:cNvSpPr/>
            <p:nvPr/>
          </p:nvSpPr>
          <p:spPr>
            <a:xfrm flipH="false" flipV="false" rot="0">
              <a:off x="0" y="0"/>
              <a:ext cx="15138722" cy="6780784"/>
            </a:xfrm>
            <a:custGeom>
              <a:avLst/>
              <a:gdLst/>
              <a:ahLst/>
              <a:cxnLst/>
              <a:rect r="r" b="b" t="t" l="l"/>
              <a:pathLst>
                <a:path h="6780784" w="15138722">
                  <a:moveTo>
                    <a:pt x="0" y="0"/>
                  </a:moveTo>
                  <a:lnTo>
                    <a:pt x="15138722" y="0"/>
                  </a:lnTo>
                  <a:lnTo>
                    <a:pt x="15138722" y="6780784"/>
                  </a:lnTo>
                  <a:lnTo>
                    <a:pt x="0" y="6780784"/>
                  </a:lnTo>
                  <a:lnTo>
                    <a:pt x="0" y="0"/>
                  </a:lnTo>
                  <a:close/>
                </a:path>
              </a:pathLst>
            </a:custGeom>
            <a:blipFill>
              <a:blip r:embed="rId9"/>
              <a:stretch>
                <a:fillRect l="0" t="-258" r="0" b="-258"/>
              </a:stretch>
            </a:blipFill>
          </p:spPr>
        </p:sp>
      </p:grpSp>
      <p:sp>
        <p:nvSpPr>
          <p:cNvPr name="Freeform 12" id="12"/>
          <p:cNvSpPr/>
          <p:nvPr/>
        </p:nvSpPr>
        <p:spPr>
          <a:xfrm flipH="false" flipV="false" rot="0">
            <a:off x="198473" y="311806"/>
            <a:ext cx="5488465" cy="1324843"/>
          </a:xfrm>
          <a:custGeom>
            <a:avLst/>
            <a:gdLst/>
            <a:ahLst/>
            <a:cxnLst/>
            <a:rect r="r" b="b" t="t" l="l"/>
            <a:pathLst>
              <a:path h="1324843" w="5488465">
                <a:moveTo>
                  <a:pt x="0" y="0"/>
                </a:moveTo>
                <a:lnTo>
                  <a:pt x="5488466" y="0"/>
                </a:lnTo>
                <a:lnTo>
                  <a:pt x="5488466" y="1324843"/>
                </a:lnTo>
                <a:lnTo>
                  <a:pt x="0" y="13248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76005" y="340381"/>
            <a:ext cx="5402831" cy="1154211"/>
          </a:xfrm>
          <a:prstGeom prst="rect">
            <a:avLst/>
          </a:prstGeom>
        </p:spPr>
        <p:txBody>
          <a:bodyPr anchor="t" rtlCol="false" tIns="0" lIns="0" bIns="0" rIns="0">
            <a:spAutoFit/>
          </a:bodyPr>
          <a:lstStyle/>
          <a:p>
            <a:pPr algn="l">
              <a:lnSpc>
                <a:spcPts val="4321"/>
              </a:lnSpc>
            </a:pPr>
            <a:r>
              <a:rPr lang="en-US" sz="4237" b="true">
                <a:solidFill>
                  <a:srgbClr val="133D31"/>
                </a:solidFill>
                <a:latin typeface="Poppins Bold"/>
                <a:ea typeface="Poppins Bold"/>
                <a:cs typeface="Poppins Bold"/>
                <a:sym typeface="Poppins Bold"/>
              </a:rPr>
              <a:t>2- search form Pain Points</a:t>
            </a:r>
          </a:p>
        </p:txBody>
      </p:sp>
      <p:sp>
        <p:nvSpPr>
          <p:cNvPr name="TextBox 14" id="14"/>
          <p:cNvSpPr txBox="true"/>
          <p:nvPr/>
        </p:nvSpPr>
        <p:spPr>
          <a:xfrm rot="0">
            <a:off x="355414" y="1885380"/>
            <a:ext cx="5502872" cy="6126142"/>
          </a:xfrm>
          <a:prstGeom prst="rect">
            <a:avLst/>
          </a:prstGeom>
        </p:spPr>
        <p:txBody>
          <a:bodyPr anchor="t" rtlCol="false" tIns="0" lIns="0" bIns="0" rIns="0">
            <a:spAutoFit/>
          </a:bodyPr>
          <a:lstStyle/>
          <a:p>
            <a:pPr algn="l" marL="0" indent="0" lvl="0">
              <a:lnSpc>
                <a:spcPts val="4415"/>
              </a:lnSpc>
              <a:spcBef>
                <a:spcPct val="0"/>
              </a:spcBef>
            </a:pPr>
            <a:r>
              <a:rPr lang="en-US" b="true" sz="3153" strike="noStrike" u="none">
                <a:solidFill>
                  <a:srgbClr val="133D31"/>
                </a:solidFill>
                <a:latin typeface="Canva Sans Bold"/>
                <a:ea typeface="Canva Sans Bold"/>
                <a:cs typeface="Canva Sans Bold"/>
                <a:sym typeface="Canva Sans Bold"/>
              </a:rPr>
              <a:t>- inconsistent spacing, uneven gaps and cramped layout</a:t>
            </a:r>
          </a:p>
          <a:p>
            <a:pPr algn="l" marL="0" indent="0" lvl="0">
              <a:lnSpc>
                <a:spcPts val="4415"/>
              </a:lnSpc>
              <a:spcBef>
                <a:spcPct val="0"/>
              </a:spcBef>
            </a:pPr>
            <a:r>
              <a:rPr lang="en-US" b="true" sz="3153" strike="noStrike" u="none">
                <a:solidFill>
                  <a:srgbClr val="133D31"/>
                </a:solidFill>
                <a:latin typeface="Canva Sans Bold"/>
                <a:ea typeface="Canva Sans Bold"/>
                <a:cs typeface="Canva Sans Bold"/>
                <a:sym typeface="Canva Sans Bold"/>
              </a:rPr>
              <a:t>- image lacks context and purpose</a:t>
            </a:r>
          </a:p>
          <a:p>
            <a:pPr algn="l" marL="0" indent="0" lvl="0">
              <a:lnSpc>
                <a:spcPts val="4415"/>
              </a:lnSpc>
              <a:spcBef>
                <a:spcPct val="0"/>
              </a:spcBef>
            </a:pPr>
            <a:r>
              <a:rPr lang="en-US" b="true" sz="3153" strike="noStrike" u="none">
                <a:solidFill>
                  <a:srgbClr val="133D31"/>
                </a:solidFill>
                <a:latin typeface="Canva Sans Bold"/>
                <a:ea typeface="Canva Sans Bold"/>
                <a:cs typeface="Canva Sans Bold"/>
                <a:sym typeface="Canva Sans Bold"/>
              </a:rPr>
              <a:t>- no clear primary action and weak visual hierarchy, search button blends in</a:t>
            </a:r>
          </a:p>
          <a:p>
            <a:pPr algn="l" marL="0" indent="0" lvl="0">
              <a:lnSpc>
                <a:spcPts val="4415"/>
              </a:lnSpc>
              <a:spcBef>
                <a:spcPct val="0"/>
              </a:spcBef>
            </a:pPr>
            <a:r>
              <a:rPr lang="en-US" b="true" sz="3153" strike="noStrike" u="none">
                <a:solidFill>
                  <a:srgbClr val="133D31"/>
                </a:solidFill>
                <a:latin typeface="Canva Sans Bold"/>
                <a:ea typeface="Canva Sans Bold"/>
                <a:cs typeface="Canva Sans Bold"/>
                <a:sym typeface="Canva Sans Bold"/>
              </a:rPr>
              <a:t>- important notice at the top isn't visible and blends 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DAG7UW7eqUo</dc:identifier>
  <dcterms:modified xsi:type="dcterms:W3CDTF">2011-08-01T06:04:30Z</dcterms:modified>
  <cp:revision>1</cp:revision>
  <dc:title>Green Orange Minimalist Employee Training (2).pptx</dc:title>
</cp:coreProperties>
</file>